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1"/>
  </p:notesMasterIdLst>
  <p:handoutMasterIdLst>
    <p:handoutMasterId r:id="rId102"/>
  </p:handoutMasterIdLst>
  <p:sldIdLst>
    <p:sldId id="444" r:id="rId2"/>
    <p:sldId id="445" r:id="rId3"/>
    <p:sldId id="446" r:id="rId4"/>
    <p:sldId id="447" r:id="rId5"/>
    <p:sldId id="448" r:id="rId6"/>
    <p:sldId id="449" r:id="rId7"/>
    <p:sldId id="451" r:id="rId8"/>
    <p:sldId id="452" r:id="rId9"/>
    <p:sldId id="506" r:id="rId10"/>
    <p:sldId id="453" r:id="rId11"/>
    <p:sldId id="454" r:id="rId12"/>
    <p:sldId id="455" r:id="rId13"/>
    <p:sldId id="456" r:id="rId14"/>
    <p:sldId id="457" r:id="rId15"/>
    <p:sldId id="458" r:id="rId16"/>
    <p:sldId id="459" r:id="rId17"/>
    <p:sldId id="460" r:id="rId18"/>
    <p:sldId id="461" r:id="rId19"/>
    <p:sldId id="462" r:id="rId20"/>
    <p:sldId id="463" r:id="rId21"/>
    <p:sldId id="467" r:id="rId22"/>
    <p:sldId id="464" r:id="rId23"/>
    <p:sldId id="465" r:id="rId24"/>
    <p:sldId id="468" r:id="rId25"/>
    <p:sldId id="466" r:id="rId26"/>
    <p:sldId id="469" r:id="rId27"/>
    <p:sldId id="470" r:id="rId28"/>
    <p:sldId id="471" r:id="rId29"/>
    <p:sldId id="496" r:id="rId30"/>
    <p:sldId id="497" r:id="rId31"/>
    <p:sldId id="498" r:id="rId32"/>
    <p:sldId id="499" r:id="rId33"/>
    <p:sldId id="500" r:id="rId34"/>
    <p:sldId id="501" r:id="rId35"/>
    <p:sldId id="502" r:id="rId36"/>
    <p:sldId id="472" r:id="rId37"/>
    <p:sldId id="473" r:id="rId38"/>
    <p:sldId id="474" r:id="rId39"/>
    <p:sldId id="475" r:id="rId40"/>
    <p:sldId id="476" r:id="rId41"/>
    <p:sldId id="507" r:id="rId42"/>
    <p:sldId id="477" r:id="rId43"/>
    <p:sldId id="478" r:id="rId44"/>
    <p:sldId id="482" r:id="rId45"/>
    <p:sldId id="479" r:id="rId46"/>
    <p:sldId id="480" r:id="rId47"/>
    <p:sldId id="503" r:id="rId48"/>
    <p:sldId id="508" r:id="rId49"/>
    <p:sldId id="481" r:id="rId50"/>
    <p:sldId id="358" r:id="rId51"/>
    <p:sldId id="383" r:id="rId52"/>
    <p:sldId id="359" r:id="rId53"/>
    <p:sldId id="361" r:id="rId54"/>
    <p:sldId id="384" r:id="rId55"/>
    <p:sldId id="488" r:id="rId56"/>
    <p:sldId id="270" r:id="rId57"/>
    <p:sldId id="299" r:id="rId58"/>
    <p:sldId id="290" r:id="rId59"/>
    <p:sldId id="303" r:id="rId60"/>
    <p:sldId id="304" r:id="rId61"/>
    <p:sldId id="300" r:id="rId62"/>
    <p:sldId id="271" r:id="rId63"/>
    <p:sldId id="483" r:id="rId64"/>
    <p:sldId id="484" r:id="rId65"/>
    <p:sldId id="504" r:id="rId66"/>
    <p:sldId id="505" r:id="rId67"/>
    <p:sldId id="485" r:id="rId68"/>
    <p:sldId id="486" r:id="rId69"/>
    <p:sldId id="305" r:id="rId70"/>
    <p:sldId id="292" r:id="rId71"/>
    <p:sldId id="357" r:id="rId72"/>
    <p:sldId id="291" r:id="rId73"/>
    <p:sldId id="490" r:id="rId74"/>
    <p:sldId id="293" r:id="rId75"/>
    <p:sldId id="294" r:id="rId76"/>
    <p:sldId id="370" r:id="rId77"/>
    <p:sldId id="492" r:id="rId78"/>
    <p:sldId id="295" r:id="rId79"/>
    <p:sldId id="296" r:id="rId80"/>
    <p:sldId id="363" r:id="rId81"/>
    <p:sldId id="493" r:id="rId82"/>
    <p:sldId id="369" r:id="rId83"/>
    <p:sldId id="297" r:id="rId84"/>
    <p:sldId id="272" r:id="rId85"/>
    <p:sldId id="354" r:id="rId86"/>
    <p:sldId id="385" r:id="rId87"/>
    <p:sldId id="386" r:id="rId88"/>
    <p:sldId id="387" r:id="rId89"/>
    <p:sldId id="364" r:id="rId90"/>
    <p:sldId id="388" r:id="rId91"/>
    <p:sldId id="389" r:id="rId92"/>
    <p:sldId id="356" r:id="rId93"/>
    <p:sldId id="350" r:id="rId94"/>
    <p:sldId id="302" r:id="rId95"/>
    <p:sldId id="487" r:id="rId96"/>
    <p:sldId id="301" r:id="rId97"/>
    <p:sldId id="391" r:id="rId98"/>
    <p:sldId id="274" r:id="rId99"/>
    <p:sldId id="280" r:id="rId100"/>
  </p:sldIdLst>
  <p:sldSz cx="17340263" cy="9753600"/>
  <p:notesSz cx="9144000" cy="6858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B1A"/>
    <a:srgbClr val="E8E8E8"/>
    <a:srgbClr val="FFD193"/>
    <a:srgbClr val="FF9301"/>
    <a:srgbClr val="F035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53" autoAdjust="0"/>
    <p:restoredTop sz="94173" autoAdjust="0"/>
  </p:normalViewPr>
  <p:slideViewPr>
    <p:cSldViewPr snapToGrid="0">
      <p:cViewPr varScale="1">
        <p:scale>
          <a:sx n="48" d="100"/>
          <a:sy n="48" d="100"/>
        </p:scale>
        <p:origin x="990" y="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6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600"/>
            </a:lvl1pPr>
          </a:lstStyle>
          <a:p>
            <a:fld id="{696C064A-D61B-4B21-B757-51A9B82445B8}" type="datetimeFigureOut">
              <a:rPr lang="en-US" smtClean="0"/>
              <a:t>7/21/2020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6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6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2286000" y="514350"/>
            <a:ext cx="4572000" cy="2571750"/>
          </a:xfrm>
          <a:prstGeom prst="rect">
            <a:avLst/>
          </a:prstGeom>
        </p:spPr>
        <p:txBody>
          <a:bodyPr/>
          <a:lstStyle/>
          <a:p>
            <a:endParaRPr/>
          </a:p>
        </p:txBody>
      </p:sp>
      <p:sp>
        <p:nvSpPr>
          <p:cNvPr id="118" name="Shape 118"/>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1pPr>
    <a:lvl2pPr indent="2286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2pPr>
    <a:lvl3pPr indent="4572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3pPr>
    <a:lvl4pPr indent="6858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4pPr>
    <a:lvl5pPr indent="9144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5pPr>
    <a:lvl6pPr indent="11430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6pPr>
    <a:lvl7pPr indent="13716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7pPr>
    <a:lvl8pPr indent="16002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8pPr>
    <a:lvl9pPr indent="1828800" defTabSz="457200" latinLnBrk="0">
      <a:lnSpc>
        <a:spcPct val="118000"/>
      </a:lnSpc>
      <a:defRPr sz="2200">
        <a:latin typeface="Helvetica Neue" panose="02000503000000020004"/>
        <a:ea typeface="Helvetica Neue" panose="02000503000000020004"/>
        <a:cs typeface="Helvetica Neue" panose="02000503000000020004"/>
        <a:sym typeface="Helvetica Neue" panose="020005030000000200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88462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1_Default">
    <p:spTree>
      <p:nvGrpSpPr>
        <p:cNvPr id="1" name=""/>
        <p:cNvGrpSpPr/>
        <p:nvPr/>
      </p:nvGrpSpPr>
      <p:grpSpPr>
        <a:xfrm>
          <a:off x="0" y="0"/>
          <a:ext cx="0" cy="0"/>
          <a:chOff x="0" y="0"/>
          <a:chExt cx="0" cy="0"/>
        </a:xfrm>
      </p:grpSpPr>
      <p:sp>
        <p:nvSpPr>
          <p:cNvPr id="14" name="幻灯片编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reserve="1">
  <p:cSld name="2_Default">
    <p:spTree>
      <p:nvGrpSpPr>
        <p:cNvPr id="1" name=""/>
        <p:cNvGrpSpPr/>
        <p:nvPr/>
      </p:nvGrpSpPr>
      <p:grpSpPr>
        <a:xfrm>
          <a:off x="0" y="0"/>
          <a:ext cx="0" cy="0"/>
          <a:chOff x="0" y="0"/>
          <a:chExt cx="0" cy="0"/>
        </a:xfrm>
      </p:grpSpPr>
      <p:pic>
        <p:nvPicPr>
          <p:cNvPr id="6" name="1 copy.jpg" descr="1 copy.jpg"/>
          <p:cNvPicPr>
            <a:picLocks noChangeAspect="1"/>
          </p:cNvPicPr>
          <p:nvPr userDrawn="1"/>
        </p:nvPicPr>
        <p:blipFill>
          <a:blip r:embed="rId2"/>
          <a:stretch>
            <a:fillRect/>
          </a:stretch>
        </p:blipFill>
        <p:spPr>
          <a:xfrm>
            <a:off x="0" y="0"/>
            <a:ext cx="17340263" cy="9753600"/>
          </a:xfrm>
          <a:prstGeom prst="rect">
            <a:avLst/>
          </a:prstGeom>
          <a:ln w="12700">
            <a:miter lim="400000"/>
            <a:headEnd/>
            <a:tailEnd/>
          </a:ln>
        </p:spPr>
      </p:pic>
      <p:pic>
        <p:nvPicPr>
          <p:cNvPr id="45" name="POWER by Tuya.png" descr="POWER by Tuya.png"/>
          <p:cNvPicPr>
            <a:picLocks noChangeAspect="1"/>
          </p:cNvPicPr>
          <p:nvPr/>
        </p:nvPicPr>
        <p:blipFill>
          <a:blip r:embed="rId3"/>
          <a:stretch>
            <a:fillRect/>
          </a:stretch>
        </p:blipFill>
        <p:spPr>
          <a:xfrm>
            <a:off x="16208330" y="331153"/>
            <a:ext cx="836909" cy="969339"/>
          </a:xfrm>
          <a:prstGeom prst="rect">
            <a:avLst/>
          </a:prstGeom>
          <a:ln w="12700">
            <a:miter lim="400000"/>
            <a:headEnd/>
            <a:tailEnd/>
          </a:ln>
        </p:spPr>
      </p:pic>
      <p:pic>
        <p:nvPicPr>
          <p:cNvPr id="46" name="图像" descr="图像"/>
          <p:cNvPicPr>
            <a:picLocks noChangeAspect="1"/>
          </p:cNvPicPr>
          <p:nvPr/>
        </p:nvPicPr>
        <p:blipFill>
          <a:blip r:embed="rId4"/>
          <a:stretch>
            <a:fillRect/>
          </a:stretch>
        </p:blipFill>
        <p:spPr>
          <a:xfrm>
            <a:off x="319109" y="403389"/>
            <a:ext cx="1761121" cy="313079"/>
          </a:xfrm>
          <a:prstGeom prst="rect">
            <a:avLst/>
          </a:prstGeom>
          <a:ln w="12700">
            <a:miter lim="400000"/>
            <a:headEnd/>
            <a:tailEnd/>
          </a:ln>
        </p:spPr>
      </p:pic>
      <p:sp>
        <p:nvSpPr>
          <p:cNvPr id="47" name="幻灯片编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3_Default">
    <p:spTree>
      <p:nvGrpSpPr>
        <p:cNvPr id="1" name=""/>
        <p:cNvGrpSpPr/>
        <p:nvPr/>
      </p:nvGrpSpPr>
      <p:grpSpPr>
        <a:xfrm>
          <a:off x="0" y="0"/>
          <a:ext cx="0" cy="0"/>
          <a:chOff x="0" y="0"/>
          <a:chExt cx="0" cy="0"/>
        </a:xfrm>
      </p:grpSpPr>
      <p:pic>
        <p:nvPicPr>
          <p:cNvPr id="7" name="4 copy.jpg" descr="4 copy.jpg"/>
          <p:cNvPicPr>
            <a:picLocks noChangeAspect="1"/>
          </p:cNvPicPr>
          <p:nvPr userDrawn="1"/>
        </p:nvPicPr>
        <p:blipFill>
          <a:blip r:embed="rId2"/>
          <a:stretch>
            <a:fillRect/>
          </a:stretch>
        </p:blipFill>
        <p:spPr>
          <a:xfrm>
            <a:off x="6" y="3814"/>
            <a:ext cx="17333504" cy="9749798"/>
          </a:xfrm>
          <a:prstGeom prst="rect">
            <a:avLst/>
          </a:prstGeom>
          <a:ln w="12700">
            <a:miter lim="400000"/>
            <a:headEnd/>
            <a:tailEnd/>
          </a:ln>
        </p:spPr>
      </p:pic>
      <p:pic>
        <p:nvPicPr>
          <p:cNvPr id="45" name="POWER by Tuya.png" descr="POWER by Tuya.png"/>
          <p:cNvPicPr>
            <a:picLocks noChangeAspect="1"/>
          </p:cNvPicPr>
          <p:nvPr/>
        </p:nvPicPr>
        <p:blipFill>
          <a:blip r:embed="rId3"/>
          <a:stretch>
            <a:fillRect/>
          </a:stretch>
        </p:blipFill>
        <p:spPr>
          <a:xfrm>
            <a:off x="16208330" y="331153"/>
            <a:ext cx="836909" cy="969339"/>
          </a:xfrm>
          <a:prstGeom prst="rect">
            <a:avLst/>
          </a:prstGeom>
          <a:ln w="12700">
            <a:miter lim="400000"/>
            <a:headEnd/>
            <a:tailEnd/>
          </a:ln>
        </p:spPr>
      </p:pic>
      <p:pic>
        <p:nvPicPr>
          <p:cNvPr id="46" name="图像" descr="图像"/>
          <p:cNvPicPr>
            <a:picLocks noChangeAspect="1"/>
          </p:cNvPicPr>
          <p:nvPr/>
        </p:nvPicPr>
        <p:blipFill>
          <a:blip r:embed="rId4"/>
          <a:stretch>
            <a:fillRect/>
          </a:stretch>
        </p:blipFill>
        <p:spPr>
          <a:xfrm>
            <a:off x="319109" y="403389"/>
            <a:ext cx="1761121" cy="313079"/>
          </a:xfrm>
          <a:prstGeom prst="rect">
            <a:avLst/>
          </a:prstGeom>
          <a:ln w="12700">
            <a:miter lim="400000"/>
            <a:headEnd/>
            <a:tailEnd/>
          </a:ln>
        </p:spPr>
      </p:pic>
      <p:sp>
        <p:nvSpPr>
          <p:cNvPr id="47" name="幻灯片编号"/>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标题与副标题">
    <p:bg>
      <p:bgPr>
        <a:solidFill>
          <a:srgbClr val="FEFEFE"/>
        </a:solidFill>
        <a:effectLst/>
      </p:bgPr>
    </p:bg>
    <p:spTree>
      <p:nvGrpSpPr>
        <p:cNvPr id="1" name=""/>
        <p:cNvGrpSpPr/>
        <p:nvPr/>
      </p:nvGrpSpPr>
      <p:grpSpPr>
        <a:xfrm>
          <a:off x="0" y="0"/>
          <a:ext cx="0" cy="0"/>
          <a:chOff x="0" y="0"/>
          <a:chExt cx="0" cy="0"/>
        </a:xfrm>
      </p:grpSpPr>
      <p:sp>
        <p:nvSpPr>
          <p:cNvPr id="318" name="标题文本"/>
          <p:cNvSpPr txBox="1">
            <a:spLocks noGrp="1"/>
          </p:cNvSpPr>
          <p:nvPr>
            <p:ph type="title" hasCustomPrompt="1"/>
          </p:nvPr>
        </p:nvSpPr>
        <p:spPr>
          <a:xfrm>
            <a:off x="1264396" y="1634630"/>
            <a:ext cx="14811475" cy="3305389"/>
          </a:xfrm>
          <a:prstGeom prst="rect">
            <a:avLst/>
          </a:prstGeom>
        </p:spPr>
        <p:txBody>
          <a:bodyPr lIns="19050" tIns="19050" rIns="19050" bIns="19050" anchor="b">
            <a:normAutofit/>
          </a:bodyPr>
          <a:lstStyle>
            <a:lvl1pPr defTabSz="586740">
              <a:defRPr sz="5690">
                <a:solidFill>
                  <a:srgbClr val="53585F"/>
                </a:solidFill>
                <a:latin typeface="Helvetica Neue UltraLight"/>
                <a:ea typeface="Helvetica Neue UltraLight"/>
                <a:cs typeface="Helvetica Neue UltraLight"/>
                <a:sym typeface="Helvetica Neue UltraLight"/>
              </a:defRPr>
            </a:lvl1pPr>
          </a:lstStyle>
          <a:p>
            <a:r>
              <a:t>标题文本</a:t>
            </a:r>
          </a:p>
        </p:txBody>
      </p:sp>
      <p:sp>
        <p:nvSpPr>
          <p:cNvPr id="319" name="正文级别 1…"/>
          <p:cNvSpPr txBox="1">
            <a:spLocks noGrp="1"/>
          </p:cNvSpPr>
          <p:nvPr>
            <p:ph type="body" sz="quarter" idx="1" hasCustomPrompt="1"/>
          </p:nvPr>
        </p:nvSpPr>
        <p:spPr>
          <a:xfrm>
            <a:off x="1264396" y="5030340"/>
            <a:ext cx="14811475" cy="1128890"/>
          </a:xfrm>
          <a:prstGeom prst="rect">
            <a:avLst/>
          </a:prstGeom>
        </p:spPr>
        <p:txBody>
          <a:bodyPr lIns="19050" tIns="19050" rIns="19050" bIns="19050">
            <a:normAutofit/>
          </a:bodyPr>
          <a:lstStyle>
            <a:lvl1pPr marL="0" indent="0" algn="ctr" defTabSz="586740">
              <a:spcBef>
                <a:spcPts val="0"/>
              </a:spcBef>
              <a:buSzTx/>
              <a:buNone/>
              <a:defRPr sz="3035">
                <a:latin typeface="Helvetica Light"/>
                <a:ea typeface="Helvetica Light"/>
                <a:cs typeface="Helvetica Light"/>
                <a:sym typeface="Helvetica Light"/>
              </a:defRPr>
            </a:lvl1pPr>
            <a:lvl2pPr marL="0" indent="433705" algn="ctr" defTabSz="586740">
              <a:spcBef>
                <a:spcPts val="0"/>
              </a:spcBef>
              <a:buSzTx/>
              <a:buNone/>
              <a:defRPr sz="3035">
                <a:latin typeface="Helvetica Light"/>
                <a:ea typeface="Helvetica Light"/>
                <a:cs typeface="Helvetica Light"/>
                <a:sym typeface="Helvetica Light"/>
              </a:defRPr>
            </a:lvl2pPr>
            <a:lvl3pPr marL="0" indent="866775" algn="ctr" defTabSz="586740">
              <a:spcBef>
                <a:spcPts val="0"/>
              </a:spcBef>
              <a:buSzTx/>
              <a:buNone/>
              <a:defRPr sz="3035">
                <a:latin typeface="Helvetica Light"/>
                <a:ea typeface="Helvetica Light"/>
                <a:cs typeface="Helvetica Light"/>
                <a:sym typeface="Helvetica Light"/>
              </a:defRPr>
            </a:lvl3pPr>
            <a:lvl4pPr marL="0" indent="1300480" algn="ctr" defTabSz="586740">
              <a:spcBef>
                <a:spcPts val="0"/>
              </a:spcBef>
              <a:buSzTx/>
              <a:buNone/>
              <a:defRPr sz="3035">
                <a:latin typeface="Helvetica Light"/>
                <a:ea typeface="Helvetica Light"/>
                <a:cs typeface="Helvetica Light"/>
                <a:sym typeface="Helvetica Light"/>
              </a:defRPr>
            </a:lvl4pPr>
            <a:lvl5pPr marL="0" indent="1734185" algn="ctr" defTabSz="586740">
              <a:spcBef>
                <a:spcPts val="0"/>
              </a:spcBef>
              <a:buSzTx/>
              <a:buNone/>
              <a:defRPr sz="3035">
                <a:latin typeface="Helvetica Light"/>
                <a:ea typeface="Helvetica Light"/>
                <a:cs typeface="Helvetica Light"/>
                <a:sym typeface="Helvetica Light"/>
              </a:defRPr>
            </a:lvl5pPr>
          </a:lstStyle>
          <a:p>
            <a:r>
              <a:t>正文级别 1</a:t>
            </a:r>
          </a:p>
          <a:p>
            <a:pPr lvl="1"/>
            <a:r>
              <a:t>正文级别 2</a:t>
            </a:r>
          </a:p>
          <a:p>
            <a:pPr lvl="2"/>
            <a:r>
              <a:t>正文级别 3</a:t>
            </a:r>
          </a:p>
          <a:p>
            <a:pPr lvl="3"/>
            <a:r>
              <a:t>正文级别 4</a:t>
            </a:r>
          </a:p>
          <a:p>
            <a:pPr lvl="4"/>
            <a:r>
              <a:t>正文级别 5</a:t>
            </a:r>
          </a:p>
        </p:txBody>
      </p:sp>
      <p:sp>
        <p:nvSpPr>
          <p:cNvPr id="320" name="幻灯片编号"/>
          <p:cNvSpPr txBox="1">
            <a:spLocks noGrp="1"/>
          </p:cNvSpPr>
          <p:nvPr>
            <p:ph type="sldNum" sz="quarter" idx="2"/>
          </p:nvPr>
        </p:nvSpPr>
        <p:spPr>
          <a:xfrm>
            <a:off x="8508525" y="9302047"/>
            <a:ext cx="314189" cy="301173"/>
          </a:xfrm>
          <a:prstGeom prst="rect">
            <a:avLst/>
          </a:prstGeom>
        </p:spPr>
        <p:txBody>
          <a:bodyPr lIns="19050" tIns="19050" rIns="19050" bIns="19050"/>
          <a:lstStyle>
            <a:lvl1pPr algn="ctr" defTabSz="586740">
              <a:defRPr sz="1705">
                <a:latin typeface="Helvetica Light"/>
                <a:ea typeface="Helvetica Light"/>
                <a:cs typeface="Helvetica Light"/>
                <a:sym typeface="Helvetica Light"/>
              </a:defRPr>
            </a:lvl1p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183118" y="2431641"/>
            <a:ext cx="14955977" cy="4057226"/>
          </a:xfrm>
        </p:spPr>
        <p:txBody>
          <a:bodyPr anchor="b"/>
          <a:lstStyle>
            <a:lvl1pPr>
              <a:defRPr sz="5155"/>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183118" y="6527238"/>
            <a:ext cx="14955977" cy="2133599"/>
          </a:xfrm>
        </p:spPr>
        <p:txBody>
          <a:bodyPr/>
          <a:lstStyle>
            <a:lvl1pPr marL="0" indent="0">
              <a:buNone/>
              <a:defRPr sz="2060">
                <a:solidFill>
                  <a:schemeClr val="tx1">
                    <a:tint val="75000"/>
                  </a:schemeClr>
                </a:solidFill>
              </a:defRPr>
            </a:lvl1pPr>
            <a:lvl2pPr marL="392430" indent="0">
              <a:buNone/>
              <a:defRPr sz="1720">
                <a:solidFill>
                  <a:schemeClr val="tx1">
                    <a:tint val="75000"/>
                  </a:schemeClr>
                </a:solidFill>
              </a:defRPr>
            </a:lvl2pPr>
            <a:lvl3pPr marL="785495" indent="0">
              <a:buNone/>
              <a:defRPr sz="1545">
                <a:solidFill>
                  <a:schemeClr val="tx1">
                    <a:tint val="75000"/>
                  </a:schemeClr>
                </a:solidFill>
              </a:defRPr>
            </a:lvl3pPr>
            <a:lvl4pPr marL="1177925" indent="0">
              <a:buNone/>
              <a:defRPr sz="1375">
                <a:solidFill>
                  <a:schemeClr val="tx1">
                    <a:tint val="75000"/>
                  </a:schemeClr>
                </a:solidFill>
              </a:defRPr>
            </a:lvl4pPr>
            <a:lvl5pPr marL="1570990" indent="0">
              <a:buNone/>
              <a:defRPr sz="1375">
                <a:solidFill>
                  <a:schemeClr val="tx1">
                    <a:tint val="75000"/>
                  </a:schemeClr>
                </a:solidFill>
              </a:defRPr>
            </a:lvl5pPr>
            <a:lvl6pPr marL="1963420" indent="0">
              <a:buNone/>
              <a:defRPr sz="1375">
                <a:solidFill>
                  <a:schemeClr val="tx1">
                    <a:tint val="75000"/>
                  </a:schemeClr>
                </a:solidFill>
              </a:defRPr>
            </a:lvl6pPr>
            <a:lvl7pPr marL="2355850" indent="0">
              <a:buNone/>
              <a:defRPr sz="1375">
                <a:solidFill>
                  <a:schemeClr val="tx1">
                    <a:tint val="75000"/>
                  </a:schemeClr>
                </a:solidFill>
              </a:defRPr>
            </a:lvl7pPr>
            <a:lvl8pPr marL="2748915" indent="0">
              <a:buNone/>
              <a:defRPr sz="1375">
                <a:solidFill>
                  <a:schemeClr val="tx1">
                    <a:tint val="75000"/>
                  </a:schemeClr>
                </a:solidFill>
              </a:defRPr>
            </a:lvl8pPr>
            <a:lvl9pPr marL="3141345" indent="0">
              <a:buNone/>
              <a:defRPr sz="1375">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88A53801-2DA3-8F44-B5FE-872AE9A780F2}" type="datetimeFigureOut">
              <a:rPr kumimoji="1" lang="zh-CN" altLang="en-US" smtClean="0"/>
              <a:t>2020/7/21</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a:xfrm>
            <a:off x="15980178" y="8883610"/>
            <a:ext cx="493080" cy="500902"/>
          </a:xfrm>
        </p:spPr>
        <p:txBody>
          <a:bodyPr/>
          <a:lstStyle/>
          <a:p>
            <a:fld id="{6E33F6FD-A60B-C443-B45F-86E873359E45}" type="slidenum">
              <a:rPr kumimoji="1" lang="zh-CN" altLang="en-US" smtClean="0"/>
              <a:t>‹#›</a:t>
            </a:fld>
            <a:endParaRPr kumimoji="1" lang="zh-CN" alt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p:cNvSpPr/>
          <p:nvPr/>
        </p:nvSpPr>
        <p:spPr>
          <a:xfrm>
            <a:off x="-3012" y="-3012"/>
            <a:ext cx="17346286" cy="9759623"/>
          </a:xfrm>
          <a:prstGeom prst="rect">
            <a:avLst/>
          </a:prstGeom>
          <a:solidFill>
            <a:srgbClr val="0E1729"/>
          </a:solidFill>
          <a:ln w="12700">
            <a:miter lim="400000"/>
          </a:ln>
        </p:spPr>
        <p:txBody>
          <a:bodyPr lIns="86697" rIns="86697"/>
          <a:lstStyle/>
          <a:p>
            <a:pPr algn="r">
              <a:defRPr sz="1400">
                <a:solidFill>
                  <a:srgbClr val="FFFFFF"/>
                </a:solidFill>
                <a:latin typeface="PingFang SC Regular"/>
                <a:ea typeface="PingFang SC Regular"/>
                <a:cs typeface="PingFang SC Regular"/>
                <a:sym typeface="PingFang SC Regular"/>
              </a:defRPr>
            </a:pPr>
            <a:endParaRPr sz="2655" dirty="0"/>
          </a:p>
        </p:txBody>
      </p:sp>
      <p:pic>
        <p:nvPicPr>
          <p:cNvPr id="3" name="POWER by Tuya.png" descr="POWER by Tuya.png"/>
          <p:cNvPicPr>
            <a:picLocks noChangeAspect="1"/>
          </p:cNvPicPr>
          <p:nvPr/>
        </p:nvPicPr>
        <p:blipFill>
          <a:blip r:embed="rId7"/>
          <a:stretch>
            <a:fillRect/>
          </a:stretch>
        </p:blipFill>
        <p:spPr>
          <a:xfrm>
            <a:off x="16208330" y="331153"/>
            <a:ext cx="836909" cy="969339"/>
          </a:xfrm>
          <a:prstGeom prst="rect">
            <a:avLst/>
          </a:prstGeom>
          <a:ln w="12700">
            <a:miter lim="400000"/>
            <a:headEnd/>
            <a:tailEnd/>
          </a:ln>
        </p:spPr>
      </p:pic>
      <p:pic>
        <p:nvPicPr>
          <p:cNvPr id="4" name="图像" descr="图像"/>
          <p:cNvPicPr>
            <a:picLocks noChangeAspect="1"/>
          </p:cNvPicPr>
          <p:nvPr/>
        </p:nvPicPr>
        <p:blipFill>
          <a:blip r:embed="rId8"/>
          <a:stretch>
            <a:fillRect/>
          </a:stretch>
        </p:blipFill>
        <p:spPr>
          <a:xfrm>
            <a:off x="319109" y="403389"/>
            <a:ext cx="1761121" cy="313079"/>
          </a:xfrm>
          <a:prstGeom prst="rect">
            <a:avLst/>
          </a:prstGeom>
          <a:ln w="12700">
            <a:miter lim="400000"/>
            <a:headEnd/>
            <a:tailEnd/>
          </a:ln>
        </p:spPr>
      </p:pic>
      <p:sp>
        <p:nvSpPr>
          <p:cNvPr id="5" name="标题文本"/>
          <p:cNvSpPr txBox="1">
            <a:spLocks noGrp="1"/>
          </p:cNvSpPr>
          <p:nvPr>
            <p:ph type="title"/>
          </p:nvPr>
        </p:nvSpPr>
        <p:spPr>
          <a:xfrm>
            <a:off x="867013" y="130951"/>
            <a:ext cx="15606237" cy="2144889"/>
          </a:xfrm>
          <a:prstGeom prst="rect">
            <a:avLst/>
          </a:prstGeom>
          <a:ln w="12700">
            <a:miter lim="400000"/>
          </a:ln>
        </p:spPr>
        <p:txBody>
          <a:bodyPr lIns="45718" tIns="45718" rIns="45718" bIns="45718" anchor="ctr"/>
          <a:lstStyle/>
          <a:p>
            <a:r>
              <a:rPr dirty="0" err="1"/>
              <a:t>标题文本</a:t>
            </a:r>
            <a:endParaRPr dirty="0"/>
          </a:p>
        </p:txBody>
      </p:sp>
      <p:sp>
        <p:nvSpPr>
          <p:cNvPr id="6" name="正文级别 1…"/>
          <p:cNvSpPr txBox="1">
            <a:spLocks noGrp="1"/>
          </p:cNvSpPr>
          <p:nvPr>
            <p:ph type="body" idx="1"/>
          </p:nvPr>
        </p:nvSpPr>
        <p:spPr>
          <a:xfrm>
            <a:off x="867013" y="2275840"/>
            <a:ext cx="15606237" cy="7477760"/>
          </a:xfrm>
          <a:prstGeom prst="rect">
            <a:avLst/>
          </a:prstGeom>
          <a:ln w="12700">
            <a:miter lim="400000"/>
          </a:ln>
        </p:spPr>
        <p:txBody>
          <a:bodyPr lIns="45718" tIns="45718" rIns="45718" bIns="45718"/>
          <a:lstStyle/>
          <a:p>
            <a:r>
              <a:rPr dirty="0" err="1"/>
              <a:t>正文级别</a:t>
            </a:r>
            <a:r>
              <a:rPr dirty="0"/>
              <a:t> 1</a:t>
            </a:r>
          </a:p>
          <a:p>
            <a:pPr lvl="1"/>
            <a:r>
              <a:rPr dirty="0" err="1"/>
              <a:t>正文级别</a:t>
            </a:r>
            <a:r>
              <a:rPr dirty="0"/>
              <a:t> 2</a:t>
            </a:r>
          </a:p>
          <a:p>
            <a:pPr lvl="2"/>
            <a:r>
              <a:rPr dirty="0" err="1"/>
              <a:t>正文级别</a:t>
            </a:r>
            <a:r>
              <a:rPr dirty="0"/>
              <a:t> 3</a:t>
            </a:r>
          </a:p>
          <a:p>
            <a:pPr lvl="3"/>
            <a:r>
              <a:rPr dirty="0" err="1"/>
              <a:t>正文级别</a:t>
            </a:r>
            <a:r>
              <a:rPr dirty="0"/>
              <a:t> 4</a:t>
            </a:r>
          </a:p>
          <a:p>
            <a:pPr lvl="4"/>
            <a:r>
              <a:rPr dirty="0" err="1"/>
              <a:t>正文级别</a:t>
            </a:r>
            <a:r>
              <a:rPr dirty="0"/>
              <a:t> 5</a:t>
            </a:r>
          </a:p>
        </p:txBody>
      </p:sp>
      <p:sp>
        <p:nvSpPr>
          <p:cNvPr id="7" name="幻灯片编号"/>
          <p:cNvSpPr txBox="1">
            <a:spLocks noGrp="1"/>
          </p:cNvSpPr>
          <p:nvPr>
            <p:ph type="sldNum" sz="quarter" idx="2"/>
          </p:nvPr>
        </p:nvSpPr>
        <p:spPr>
          <a:xfrm>
            <a:off x="15980176" y="8883610"/>
            <a:ext cx="493080" cy="500902"/>
          </a:xfrm>
          <a:prstGeom prst="rect">
            <a:avLst/>
          </a:prstGeom>
          <a:ln w="12700">
            <a:miter lim="400000"/>
          </a:ln>
        </p:spPr>
        <p:txBody>
          <a:bodyPr wrap="none" lIns="45718" tIns="45718" rIns="45718" bIns="45718">
            <a:spAutoFit/>
          </a:bodyPr>
          <a:lstStyle>
            <a:lvl1pPr algn="r">
              <a:defRPr sz="2655">
                <a:latin typeface="PingFang SC Regular"/>
                <a:ea typeface="PingFang SC Regular"/>
                <a:cs typeface="PingFang SC Regular"/>
                <a:sym typeface="PingFang SC Regular"/>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1733550" rtl="0" latinLnBrk="0">
        <a:lnSpc>
          <a:spcPct val="100000"/>
        </a:lnSpc>
        <a:spcBef>
          <a:spcPts val="0"/>
        </a:spcBef>
        <a:spcAft>
          <a:spcPts val="0"/>
        </a:spcAft>
        <a:buClrTx/>
        <a:buSzTx/>
        <a:buFontTx/>
        <a:buNone/>
        <a:defRPr sz="8345" b="0" i="0" u="none" strike="noStrike" cap="none" spc="0" baseline="0">
          <a:ln>
            <a:noFill/>
          </a:ln>
          <a:solidFill>
            <a:srgbClr val="000000"/>
          </a:solidFill>
          <a:uFillTx/>
          <a:latin typeface=".萍方-简" panose="020B0200000000000000" pitchFamily="34" charset="-122"/>
          <a:ea typeface=".萍方-简" panose="020B0200000000000000" pitchFamily="34" charset="-122"/>
          <a:cs typeface="+mj-cs"/>
          <a:sym typeface="Arial" panose="020B0604020202090204"/>
        </a:defRPr>
      </a:lvl1pPr>
      <a:lvl2pPr marL="0" marR="0" indent="0" algn="ctr" defTabSz="1733550" rtl="0" latinLnBrk="0">
        <a:lnSpc>
          <a:spcPct val="100000"/>
        </a:lnSpc>
        <a:spcBef>
          <a:spcPts val="0"/>
        </a:spcBef>
        <a:spcAft>
          <a:spcPts val="0"/>
        </a:spcAft>
        <a:buClrTx/>
        <a:buSzTx/>
        <a:buFontTx/>
        <a:buNone/>
        <a:defRPr sz="8345" b="0" i="0" u="none" strike="noStrike" cap="none" spc="0" baseline="0">
          <a:ln>
            <a:noFill/>
          </a:ln>
          <a:solidFill>
            <a:srgbClr val="000000"/>
          </a:solidFill>
          <a:uFillTx/>
          <a:latin typeface="+mj-lt"/>
          <a:ea typeface="+mj-ea"/>
          <a:cs typeface="+mj-cs"/>
          <a:sym typeface="Arial" panose="020B0604020202090204"/>
        </a:defRPr>
      </a:lvl2pPr>
      <a:lvl3pPr marL="0" marR="0" indent="0" algn="ctr" defTabSz="1733550" rtl="0" latinLnBrk="0">
        <a:lnSpc>
          <a:spcPct val="100000"/>
        </a:lnSpc>
        <a:spcBef>
          <a:spcPts val="0"/>
        </a:spcBef>
        <a:spcAft>
          <a:spcPts val="0"/>
        </a:spcAft>
        <a:buClrTx/>
        <a:buSzTx/>
        <a:buFontTx/>
        <a:buNone/>
        <a:defRPr sz="8345" b="0" i="0" u="none" strike="noStrike" cap="none" spc="0" baseline="0">
          <a:ln>
            <a:noFill/>
          </a:ln>
          <a:solidFill>
            <a:srgbClr val="000000"/>
          </a:solidFill>
          <a:uFillTx/>
          <a:latin typeface="+mj-lt"/>
          <a:ea typeface="+mj-ea"/>
          <a:cs typeface="+mj-cs"/>
          <a:sym typeface="Arial" panose="020B0604020202090204"/>
        </a:defRPr>
      </a:lvl3pPr>
      <a:lvl4pPr marL="0" marR="0" indent="0" algn="ctr" defTabSz="1733550" rtl="0" latinLnBrk="0">
        <a:lnSpc>
          <a:spcPct val="100000"/>
        </a:lnSpc>
        <a:spcBef>
          <a:spcPts val="0"/>
        </a:spcBef>
        <a:spcAft>
          <a:spcPts val="0"/>
        </a:spcAft>
        <a:buClrTx/>
        <a:buSzTx/>
        <a:buFontTx/>
        <a:buNone/>
        <a:defRPr sz="8345" b="0" i="0" u="none" strike="noStrike" cap="none" spc="0" baseline="0">
          <a:ln>
            <a:noFill/>
          </a:ln>
          <a:solidFill>
            <a:srgbClr val="000000"/>
          </a:solidFill>
          <a:uFillTx/>
          <a:latin typeface="+mj-lt"/>
          <a:ea typeface="+mj-ea"/>
          <a:cs typeface="+mj-cs"/>
          <a:sym typeface="Arial" panose="020B0604020202090204"/>
        </a:defRPr>
      </a:lvl4pPr>
      <a:lvl5pPr marL="0" marR="0" indent="0" algn="ctr" defTabSz="1733550" rtl="0" latinLnBrk="0">
        <a:lnSpc>
          <a:spcPct val="100000"/>
        </a:lnSpc>
        <a:spcBef>
          <a:spcPts val="0"/>
        </a:spcBef>
        <a:spcAft>
          <a:spcPts val="0"/>
        </a:spcAft>
        <a:buClrTx/>
        <a:buSzTx/>
        <a:buFontTx/>
        <a:buNone/>
        <a:defRPr sz="8345" b="0" i="0" u="none" strike="noStrike" cap="none" spc="0" baseline="0">
          <a:ln>
            <a:noFill/>
          </a:ln>
          <a:solidFill>
            <a:srgbClr val="000000"/>
          </a:solidFill>
          <a:uFillTx/>
          <a:latin typeface="+mj-lt"/>
          <a:ea typeface="+mj-ea"/>
          <a:cs typeface="+mj-cs"/>
          <a:sym typeface="Arial" panose="020B0604020202090204"/>
        </a:defRPr>
      </a:lvl5pPr>
      <a:lvl6pPr marL="0" marR="0" indent="866775" algn="ctr" defTabSz="1733550" rtl="0" latinLnBrk="0">
        <a:lnSpc>
          <a:spcPct val="100000"/>
        </a:lnSpc>
        <a:spcBef>
          <a:spcPts val="0"/>
        </a:spcBef>
        <a:spcAft>
          <a:spcPts val="0"/>
        </a:spcAft>
        <a:buClrTx/>
        <a:buSzTx/>
        <a:buFontTx/>
        <a:buNone/>
        <a:defRPr sz="8345" b="0" i="0" u="none" strike="noStrike" cap="none" spc="0" baseline="0">
          <a:ln>
            <a:noFill/>
          </a:ln>
          <a:solidFill>
            <a:srgbClr val="000000"/>
          </a:solidFill>
          <a:uFillTx/>
          <a:latin typeface="+mj-lt"/>
          <a:ea typeface="+mj-ea"/>
          <a:cs typeface="+mj-cs"/>
          <a:sym typeface="Arial" panose="020B0604020202090204"/>
        </a:defRPr>
      </a:lvl6pPr>
      <a:lvl7pPr marL="0" marR="0" indent="1734185" algn="ctr" defTabSz="1733550" rtl="0" latinLnBrk="0">
        <a:lnSpc>
          <a:spcPct val="100000"/>
        </a:lnSpc>
        <a:spcBef>
          <a:spcPts val="0"/>
        </a:spcBef>
        <a:spcAft>
          <a:spcPts val="0"/>
        </a:spcAft>
        <a:buClrTx/>
        <a:buSzTx/>
        <a:buFontTx/>
        <a:buNone/>
        <a:defRPr sz="8345" b="0" i="0" u="none" strike="noStrike" cap="none" spc="0" baseline="0">
          <a:ln>
            <a:noFill/>
          </a:ln>
          <a:solidFill>
            <a:srgbClr val="000000"/>
          </a:solidFill>
          <a:uFillTx/>
          <a:latin typeface="+mj-lt"/>
          <a:ea typeface="+mj-ea"/>
          <a:cs typeface="+mj-cs"/>
          <a:sym typeface="Arial" panose="020B0604020202090204"/>
        </a:defRPr>
      </a:lvl7pPr>
      <a:lvl8pPr marL="0" marR="0" indent="2600960" algn="ctr" defTabSz="1733550" rtl="0" latinLnBrk="0">
        <a:lnSpc>
          <a:spcPct val="100000"/>
        </a:lnSpc>
        <a:spcBef>
          <a:spcPts val="0"/>
        </a:spcBef>
        <a:spcAft>
          <a:spcPts val="0"/>
        </a:spcAft>
        <a:buClrTx/>
        <a:buSzTx/>
        <a:buFontTx/>
        <a:buNone/>
        <a:defRPr sz="8345" b="0" i="0" u="none" strike="noStrike" cap="none" spc="0" baseline="0">
          <a:ln>
            <a:noFill/>
          </a:ln>
          <a:solidFill>
            <a:srgbClr val="000000"/>
          </a:solidFill>
          <a:uFillTx/>
          <a:latin typeface="+mj-lt"/>
          <a:ea typeface="+mj-ea"/>
          <a:cs typeface="+mj-cs"/>
          <a:sym typeface="Arial" panose="020B0604020202090204"/>
        </a:defRPr>
      </a:lvl8pPr>
      <a:lvl9pPr marL="0" marR="0" indent="3467735" algn="ctr" defTabSz="1733550" rtl="0" latinLnBrk="0">
        <a:lnSpc>
          <a:spcPct val="100000"/>
        </a:lnSpc>
        <a:spcBef>
          <a:spcPts val="0"/>
        </a:spcBef>
        <a:spcAft>
          <a:spcPts val="0"/>
        </a:spcAft>
        <a:buClrTx/>
        <a:buSzTx/>
        <a:buFontTx/>
        <a:buNone/>
        <a:defRPr sz="8345" b="0" i="0" u="none" strike="noStrike" cap="none" spc="0" baseline="0">
          <a:ln>
            <a:noFill/>
          </a:ln>
          <a:solidFill>
            <a:srgbClr val="000000"/>
          </a:solidFill>
          <a:uFillTx/>
          <a:latin typeface="+mj-lt"/>
          <a:ea typeface="+mj-ea"/>
          <a:cs typeface="+mj-cs"/>
          <a:sym typeface="Arial" panose="020B0604020202090204"/>
        </a:defRPr>
      </a:lvl9pPr>
    </p:titleStyle>
    <p:bodyStyle>
      <a:lvl1pPr marL="650240" marR="0" indent="-650240" algn="l" defTabSz="1733550" rtl="0" latinLnBrk="0">
        <a:lnSpc>
          <a:spcPct val="100000"/>
        </a:lnSpc>
        <a:spcBef>
          <a:spcPts val="1325"/>
        </a:spcBef>
        <a:spcAft>
          <a:spcPts val="0"/>
        </a:spcAft>
        <a:buClrTx/>
        <a:buSzPct val="100000"/>
        <a:buFontTx/>
        <a:buChar char="»"/>
        <a:defRPr sz="6070" b="0" i="0" u="none" strike="noStrike" cap="none" spc="0" baseline="0">
          <a:ln>
            <a:noFill/>
          </a:ln>
          <a:solidFill>
            <a:srgbClr val="000000"/>
          </a:solidFill>
          <a:uFillTx/>
          <a:latin typeface=".萍方-简" panose="020B0200000000000000" pitchFamily="34" charset="-122"/>
          <a:ea typeface=".萍方-简" panose="020B0200000000000000" pitchFamily="34" charset="-122"/>
          <a:cs typeface="+mj-cs"/>
          <a:sym typeface="Arial" panose="020B0604020202090204"/>
        </a:defRPr>
      </a:lvl1pPr>
      <a:lvl2pPr marL="1964055" marR="0" indent="-1097280" algn="l" defTabSz="1733550" rtl="0" latinLnBrk="0">
        <a:lnSpc>
          <a:spcPct val="100000"/>
        </a:lnSpc>
        <a:spcBef>
          <a:spcPts val="1325"/>
        </a:spcBef>
        <a:spcAft>
          <a:spcPts val="0"/>
        </a:spcAft>
        <a:buClrTx/>
        <a:buSzPct val="100000"/>
        <a:buFontTx/>
        <a:buChar char="–"/>
        <a:defRPr sz="6070" b="0" i="0" u="none" strike="noStrike" cap="none" spc="0" baseline="0">
          <a:ln>
            <a:noFill/>
          </a:ln>
          <a:solidFill>
            <a:srgbClr val="000000"/>
          </a:solidFill>
          <a:uFillTx/>
          <a:latin typeface=".萍方-简" panose="020B0200000000000000" pitchFamily="34" charset="-122"/>
          <a:ea typeface=".萍方-简" panose="020B0200000000000000" pitchFamily="34" charset="-122"/>
          <a:cs typeface="+mj-cs"/>
          <a:sym typeface="Arial" panose="020B0604020202090204"/>
        </a:defRPr>
      </a:lvl2pPr>
      <a:lvl3pPr marL="2761615" marR="0" indent="-1027430" algn="l" defTabSz="1733550" rtl="0" latinLnBrk="0">
        <a:lnSpc>
          <a:spcPct val="100000"/>
        </a:lnSpc>
        <a:spcBef>
          <a:spcPts val="1325"/>
        </a:spcBef>
        <a:spcAft>
          <a:spcPts val="0"/>
        </a:spcAft>
        <a:buClrTx/>
        <a:buSzPct val="100000"/>
        <a:buFontTx/>
        <a:buChar char="•"/>
        <a:defRPr sz="6070" b="0" i="0" u="none" strike="noStrike" cap="none" spc="0" baseline="0">
          <a:ln>
            <a:noFill/>
          </a:ln>
          <a:solidFill>
            <a:srgbClr val="000000"/>
          </a:solidFill>
          <a:uFillTx/>
          <a:latin typeface=".萍方-简" panose="020B0200000000000000" pitchFamily="34" charset="-122"/>
          <a:ea typeface=".萍方-简" panose="020B0200000000000000" pitchFamily="34" charset="-122"/>
          <a:cs typeface="+mj-cs"/>
          <a:sym typeface="Arial" panose="020B0604020202090204"/>
        </a:defRPr>
      </a:lvl3pPr>
      <a:lvl4pPr marL="3831590" marR="0" indent="-1230630" algn="l" defTabSz="1733550" rtl="0" latinLnBrk="0">
        <a:lnSpc>
          <a:spcPct val="100000"/>
        </a:lnSpc>
        <a:spcBef>
          <a:spcPts val="1325"/>
        </a:spcBef>
        <a:spcAft>
          <a:spcPts val="0"/>
        </a:spcAft>
        <a:buClrTx/>
        <a:buSzPct val="100000"/>
        <a:buFontTx/>
        <a:buChar char="–"/>
        <a:defRPr sz="6070" b="0" i="0" u="none" strike="noStrike" cap="none" spc="0" baseline="0">
          <a:ln>
            <a:noFill/>
          </a:ln>
          <a:solidFill>
            <a:srgbClr val="000000"/>
          </a:solidFill>
          <a:uFillTx/>
          <a:latin typeface=".萍方-简" panose="020B0200000000000000" pitchFamily="34" charset="-122"/>
          <a:ea typeface=".萍方-简" panose="020B0200000000000000" pitchFamily="34" charset="-122"/>
          <a:cs typeface="+mj-cs"/>
          <a:sym typeface="Arial" panose="020B0604020202090204"/>
        </a:defRPr>
      </a:lvl4pPr>
      <a:lvl5pPr marL="4698365" marR="0" indent="-1230630" algn="l" defTabSz="1733550" rtl="0" latinLnBrk="0">
        <a:lnSpc>
          <a:spcPct val="100000"/>
        </a:lnSpc>
        <a:spcBef>
          <a:spcPts val="1325"/>
        </a:spcBef>
        <a:spcAft>
          <a:spcPts val="0"/>
        </a:spcAft>
        <a:buClrTx/>
        <a:buSzPct val="100000"/>
        <a:buFontTx/>
        <a:buChar char="»"/>
        <a:defRPr sz="6070" b="0" i="0" u="none" strike="noStrike" cap="none" spc="0" baseline="0">
          <a:ln>
            <a:noFill/>
          </a:ln>
          <a:solidFill>
            <a:srgbClr val="000000"/>
          </a:solidFill>
          <a:uFillTx/>
          <a:latin typeface=".萍方-简" panose="020B0200000000000000" pitchFamily="34" charset="-122"/>
          <a:ea typeface=".萍方-简" panose="020B0200000000000000" pitchFamily="34" charset="-122"/>
          <a:cs typeface="+mj-cs"/>
          <a:sym typeface="Arial" panose="020B0604020202090204"/>
        </a:defRPr>
      </a:lvl5pPr>
      <a:lvl6pPr marL="5565775" marR="0" indent="-1230630" algn="l" defTabSz="1733550" rtl="0" latinLnBrk="0">
        <a:lnSpc>
          <a:spcPct val="100000"/>
        </a:lnSpc>
        <a:spcBef>
          <a:spcPts val="1325"/>
        </a:spcBef>
        <a:spcAft>
          <a:spcPts val="0"/>
        </a:spcAft>
        <a:buClrTx/>
        <a:buSzPct val="100000"/>
        <a:buFontTx/>
        <a:defRPr sz="6070" b="0" i="0" u="none" strike="noStrike" cap="none" spc="0" baseline="0">
          <a:ln>
            <a:noFill/>
          </a:ln>
          <a:solidFill>
            <a:srgbClr val="000000"/>
          </a:solidFill>
          <a:uFillTx/>
          <a:latin typeface="+mj-lt"/>
          <a:ea typeface="+mj-ea"/>
          <a:cs typeface="+mj-cs"/>
          <a:sym typeface="Arial" panose="020B0604020202090204"/>
        </a:defRPr>
      </a:lvl6pPr>
      <a:lvl7pPr marL="6432550" marR="0" indent="-1230630" algn="l" defTabSz="1733550" rtl="0" latinLnBrk="0">
        <a:lnSpc>
          <a:spcPct val="100000"/>
        </a:lnSpc>
        <a:spcBef>
          <a:spcPts val="1325"/>
        </a:spcBef>
        <a:spcAft>
          <a:spcPts val="0"/>
        </a:spcAft>
        <a:buClrTx/>
        <a:buSzPct val="100000"/>
        <a:buFontTx/>
        <a:defRPr sz="6070" b="0" i="0" u="none" strike="noStrike" cap="none" spc="0" baseline="0">
          <a:ln>
            <a:noFill/>
          </a:ln>
          <a:solidFill>
            <a:srgbClr val="000000"/>
          </a:solidFill>
          <a:uFillTx/>
          <a:latin typeface="+mj-lt"/>
          <a:ea typeface="+mj-ea"/>
          <a:cs typeface="+mj-cs"/>
          <a:sym typeface="Arial" panose="020B0604020202090204"/>
        </a:defRPr>
      </a:lvl7pPr>
      <a:lvl8pPr marL="7299325" marR="0" indent="-1230630" algn="l" defTabSz="1733550" rtl="0" latinLnBrk="0">
        <a:lnSpc>
          <a:spcPct val="100000"/>
        </a:lnSpc>
        <a:spcBef>
          <a:spcPts val="1325"/>
        </a:spcBef>
        <a:spcAft>
          <a:spcPts val="0"/>
        </a:spcAft>
        <a:buClrTx/>
        <a:buSzPct val="100000"/>
        <a:buFontTx/>
        <a:defRPr sz="6070" b="0" i="0" u="none" strike="noStrike" cap="none" spc="0" baseline="0">
          <a:ln>
            <a:noFill/>
          </a:ln>
          <a:solidFill>
            <a:srgbClr val="000000"/>
          </a:solidFill>
          <a:uFillTx/>
          <a:latin typeface="+mj-lt"/>
          <a:ea typeface="+mj-ea"/>
          <a:cs typeface="+mj-cs"/>
          <a:sym typeface="Arial" panose="020B0604020202090204"/>
        </a:defRPr>
      </a:lvl8pPr>
      <a:lvl9pPr marL="8166100" marR="0" indent="-1230630" algn="l" defTabSz="1733550" rtl="0" latinLnBrk="0">
        <a:lnSpc>
          <a:spcPct val="100000"/>
        </a:lnSpc>
        <a:spcBef>
          <a:spcPts val="1325"/>
        </a:spcBef>
        <a:spcAft>
          <a:spcPts val="0"/>
        </a:spcAft>
        <a:buClrTx/>
        <a:buSzPct val="100000"/>
        <a:buFontTx/>
        <a:defRPr sz="6070" b="0" i="0" u="none" strike="noStrike" cap="none" spc="0" baseline="0">
          <a:ln>
            <a:noFill/>
          </a:ln>
          <a:solidFill>
            <a:srgbClr val="000000"/>
          </a:solidFill>
          <a:uFillTx/>
          <a:latin typeface="+mj-lt"/>
          <a:ea typeface="+mj-ea"/>
          <a:cs typeface="+mj-cs"/>
          <a:sym typeface="Arial" panose="020B0604020202090204"/>
        </a:defRPr>
      </a:lvl9pPr>
    </p:bodyStyle>
    <p:otherStyle>
      <a:lvl1pPr marL="0" marR="0" indent="0" algn="r" defTabSz="1733550" rtl="0" latinLnBrk="0">
        <a:lnSpc>
          <a:spcPct val="100000"/>
        </a:lnSpc>
        <a:spcBef>
          <a:spcPts val="0"/>
        </a:spcBef>
        <a:spcAft>
          <a:spcPts val="0"/>
        </a:spcAft>
        <a:buClrTx/>
        <a:buSzTx/>
        <a:buFontTx/>
        <a:buNone/>
        <a:defRPr sz="2655" b="0" i="0" u="none" strike="noStrike" cap="none" spc="0" baseline="0">
          <a:ln>
            <a:noFill/>
          </a:ln>
          <a:solidFill>
            <a:schemeClr val="tx1"/>
          </a:solidFill>
          <a:uFillTx/>
          <a:latin typeface="+mn-lt"/>
          <a:ea typeface="+mn-ea"/>
          <a:cs typeface="+mn-cs"/>
          <a:sym typeface="PingFang SC Regular"/>
        </a:defRPr>
      </a:lvl1pPr>
      <a:lvl2pPr marL="0" marR="0" indent="0" algn="r" defTabSz="1733550" rtl="0" latinLnBrk="0">
        <a:lnSpc>
          <a:spcPct val="100000"/>
        </a:lnSpc>
        <a:spcBef>
          <a:spcPts val="0"/>
        </a:spcBef>
        <a:spcAft>
          <a:spcPts val="0"/>
        </a:spcAft>
        <a:buClrTx/>
        <a:buSzTx/>
        <a:buFontTx/>
        <a:buNone/>
        <a:defRPr sz="2655" b="0" i="0" u="none" strike="noStrike" cap="none" spc="0" baseline="0">
          <a:ln>
            <a:noFill/>
          </a:ln>
          <a:solidFill>
            <a:schemeClr val="tx1"/>
          </a:solidFill>
          <a:uFillTx/>
          <a:latin typeface="+mn-lt"/>
          <a:ea typeface="+mn-ea"/>
          <a:cs typeface="+mn-cs"/>
          <a:sym typeface="PingFang SC Regular"/>
        </a:defRPr>
      </a:lvl2pPr>
      <a:lvl3pPr marL="0" marR="0" indent="0" algn="r" defTabSz="1733550" rtl="0" latinLnBrk="0">
        <a:lnSpc>
          <a:spcPct val="100000"/>
        </a:lnSpc>
        <a:spcBef>
          <a:spcPts val="0"/>
        </a:spcBef>
        <a:spcAft>
          <a:spcPts val="0"/>
        </a:spcAft>
        <a:buClrTx/>
        <a:buSzTx/>
        <a:buFontTx/>
        <a:buNone/>
        <a:defRPr sz="2655" b="0" i="0" u="none" strike="noStrike" cap="none" spc="0" baseline="0">
          <a:ln>
            <a:noFill/>
          </a:ln>
          <a:solidFill>
            <a:schemeClr val="tx1"/>
          </a:solidFill>
          <a:uFillTx/>
          <a:latin typeface="+mn-lt"/>
          <a:ea typeface="+mn-ea"/>
          <a:cs typeface="+mn-cs"/>
          <a:sym typeface="PingFang SC Regular"/>
        </a:defRPr>
      </a:lvl3pPr>
      <a:lvl4pPr marL="0" marR="0" indent="0" algn="r" defTabSz="1733550" rtl="0" latinLnBrk="0">
        <a:lnSpc>
          <a:spcPct val="100000"/>
        </a:lnSpc>
        <a:spcBef>
          <a:spcPts val="0"/>
        </a:spcBef>
        <a:spcAft>
          <a:spcPts val="0"/>
        </a:spcAft>
        <a:buClrTx/>
        <a:buSzTx/>
        <a:buFontTx/>
        <a:buNone/>
        <a:defRPr sz="2655" b="0" i="0" u="none" strike="noStrike" cap="none" spc="0" baseline="0">
          <a:ln>
            <a:noFill/>
          </a:ln>
          <a:solidFill>
            <a:schemeClr val="tx1"/>
          </a:solidFill>
          <a:uFillTx/>
          <a:latin typeface="+mn-lt"/>
          <a:ea typeface="+mn-ea"/>
          <a:cs typeface="+mn-cs"/>
          <a:sym typeface="PingFang SC Regular"/>
        </a:defRPr>
      </a:lvl4pPr>
      <a:lvl5pPr marL="0" marR="0" indent="0" algn="r" defTabSz="1733550" rtl="0" latinLnBrk="0">
        <a:lnSpc>
          <a:spcPct val="100000"/>
        </a:lnSpc>
        <a:spcBef>
          <a:spcPts val="0"/>
        </a:spcBef>
        <a:spcAft>
          <a:spcPts val="0"/>
        </a:spcAft>
        <a:buClrTx/>
        <a:buSzTx/>
        <a:buFontTx/>
        <a:buNone/>
        <a:defRPr sz="2655" b="0" i="0" u="none" strike="noStrike" cap="none" spc="0" baseline="0">
          <a:ln>
            <a:noFill/>
          </a:ln>
          <a:solidFill>
            <a:schemeClr val="tx1"/>
          </a:solidFill>
          <a:uFillTx/>
          <a:latin typeface="+mn-lt"/>
          <a:ea typeface="+mn-ea"/>
          <a:cs typeface="+mn-cs"/>
          <a:sym typeface="PingFang SC Regular"/>
        </a:defRPr>
      </a:lvl5pPr>
      <a:lvl6pPr marL="0" marR="0" indent="0" algn="r" defTabSz="1733550" rtl="0" latinLnBrk="0">
        <a:lnSpc>
          <a:spcPct val="100000"/>
        </a:lnSpc>
        <a:spcBef>
          <a:spcPts val="0"/>
        </a:spcBef>
        <a:spcAft>
          <a:spcPts val="0"/>
        </a:spcAft>
        <a:buClrTx/>
        <a:buSzTx/>
        <a:buFontTx/>
        <a:buNone/>
        <a:defRPr sz="2655" b="0" i="0" u="none" strike="noStrike" cap="none" spc="0" baseline="0">
          <a:ln>
            <a:noFill/>
          </a:ln>
          <a:solidFill>
            <a:schemeClr val="tx1"/>
          </a:solidFill>
          <a:uFillTx/>
          <a:latin typeface="+mn-lt"/>
          <a:ea typeface="+mn-ea"/>
          <a:cs typeface="+mn-cs"/>
          <a:sym typeface="PingFang SC Regular"/>
        </a:defRPr>
      </a:lvl6pPr>
      <a:lvl7pPr marL="0" marR="0" indent="0" algn="r" defTabSz="1733550" rtl="0" latinLnBrk="0">
        <a:lnSpc>
          <a:spcPct val="100000"/>
        </a:lnSpc>
        <a:spcBef>
          <a:spcPts val="0"/>
        </a:spcBef>
        <a:spcAft>
          <a:spcPts val="0"/>
        </a:spcAft>
        <a:buClrTx/>
        <a:buSzTx/>
        <a:buFontTx/>
        <a:buNone/>
        <a:defRPr sz="2655" b="0" i="0" u="none" strike="noStrike" cap="none" spc="0" baseline="0">
          <a:ln>
            <a:noFill/>
          </a:ln>
          <a:solidFill>
            <a:schemeClr val="tx1"/>
          </a:solidFill>
          <a:uFillTx/>
          <a:latin typeface="+mn-lt"/>
          <a:ea typeface="+mn-ea"/>
          <a:cs typeface="+mn-cs"/>
          <a:sym typeface="PingFang SC Regular"/>
        </a:defRPr>
      </a:lvl7pPr>
      <a:lvl8pPr marL="0" marR="0" indent="0" algn="r" defTabSz="1733550" rtl="0" latinLnBrk="0">
        <a:lnSpc>
          <a:spcPct val="100000"/>
        </a:lnSpc>
        <a:spcBef>
          <a:spcPts val="0"/>
        </a:spcBef>
        <a:spcAft>
          <a:spcPts val="0"/>
        </a:spcAft>
        <a:buClrTx/>
        <a:buSzTx/>
        <a:buFontTx/>
        <a:buNone/>
        <a:defRPr sz="2655" b="0" i="0" u="none" strike="noStrike" cap="none" spc="0" baseline="0">
          <a:ln>
            <a:noFill/>
          </a:ln>
          <a:solidFill>
            <a:schemeClr val="tx1"/>
          </a:solidFill>
          <a:uFillTx/>
          <a:latin typeface="+mn-lt"/>
          <a:ea typeface="+mn-ea"/>
          <a:cs typeface="+mn-cs"/>
          <a:sym typeface="PingFang SC Regular"/>
        </a:defRPr>
      </a:lvl8pPr>
      <a:lvl9pPr marL="0" marR="0" indent="0" algn="r" defTabSz="1733550" rtl="0" latinLnBrk="0">
        <a:lnSpc>
          <a:spcPct val="100000"/>
        </a:lnSpc>
        <a:spcBef>
          <a:spcPts val="0"/>
        </a:spcBef>
        <a:spcAft>
          <a:spcPts val="0"/>
        </a:spcAft>
        <a:buClrTx/>
        <a:buSzTx/>
        <a:buFontTx/>
        <a:buNone/>
        <a:defRPr sz="2655" b="0" i="0" u="none" strike="noStrike" cap="none" spc="0" baseline="0">
          <a:ln>
            <a:noFill/>
          </a:ln>
          <a:solidFill>
            <a:schemeClr val="tx1"/>
          </a:solidFill>
          <a:uFillTx/>
          <a:latin typeface="+mn-lt"/>
          <a:ea typeface="+mn-ea"/>
          <a:cs typeface="+mn-cs"/>
          <a:sym typeface="PingFang SC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69.jp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5.png"/><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4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4" Type="http://schemas.openxmlformats.org/officeDocument/2006/relationships/image" Target="../media/image116.jpg"/></Relationships>
</file>

<file path=ppt/slides/_rels/slide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 Id="rId4" Type="http://schemas.openxmlformats.org/officeDocument/2006/relationships/image" Target="../media/image150.jpg"/></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xml"/><Relationship Id="rId4" Type="http://schemas.openxmlformats.org/officeDocument/2006/relationships/image" Target="../media/image15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image" Target="../media/image167.png"/></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9.png"/><Relationship Id="rId1" Type="http://schemas.openxmlformats.org/officeDocument/2006/relationships/slideLayout" Target="../slideLayouts/slideLayout1.xml"/><Relationship Id="rId4" Type="http://schemas.openxmlformats.org/officeDocument/2006/relationships/image" Target="../media/image1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xml"/><Relationship Id="rId4" Type="http://schemas.openxmlformats.org/officeDocument/2006/relationships/image" Target="../media/image173.png"/></Relationships>
</file>

<file path=ppt/slides/_rels/slide7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xml"/><Relationship Id="rId4" Type="http://schemas.openxmlformats.org/officeDocument/2006/relationships/image" Target="../media/image179.png"/></Relationships>
</file>

<file path=ppt/slides/_rels/slide81.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80.jpg"/><Relationship Id="rId1" Type="http://schemas.openxmlformats.org/officeDocument/2006/relationships/slideLayout" Target="../slideLayouts/slideLayout1.xml"/><Relationship Id="rId5" Type="http://schemas.openxmlformats.org/officeDocument/2006/relationships/image" Target="../media/image183.png"/><Relationship Id="rId4" Type="http://schemas.openxmlformats.org/officeDocument/2006/relationships/image" Target="../media/image18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xml"/><Relationship Id="rId5" Type="http://schemas.openxmlformats.org/officeDocument/2006/relationships/image" Target="../media/image189.png"/><Relationship Id="rId4" Type="http://schemas.openxmlformats.org/officeDocument/2006/relationships/image" Target="../media/image188.png"/></Relationships>
</file>

<file path=ppt/slides/_rels/slide8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xml"/><Relationship Id="rId4" Type="http://schemas.openxmlformats.org/officeDocument/2006/relationships/image" Target="../media/image192.png"/></Relationships>
</file>

<file path=ppt/slides/_rels/slide8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3.png"/><Relationship Id="rId1" Type="http://schemas.openxmlformats.org/officeDocument/2006/relationships/slideLayout" Target="../slideLayouts/slideLayout1.xml"/><Relationship Id="rId4" Type="http://schemas.openxmlformats.org/officeDocument/2006/relationships/image" Target="../media/image192.png"/></Relationships>
</file>

<file path=ppt/slides/_rels/slide8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9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xml"/><Relationship Id="rId5" Type="http://schemas.openxmlformats.org/officeDocument/2006/relationships/image" Target="../media/image207.png"/><Relationship Id="rId4" Type="http://schemas.openxmlformats.org/officeDocument/2006/relationships/image" Target="../media/image206.png"/></Relationships>
</file>

<file path=ppt/slides/_rels/slide9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xml"/><Relationship Id="rId4" Type="http://schemas.openxmlformats.org/officeDocument/2006/relationships/image" Target="../media/image213.png"/></Relationships>
</file>

<file path=ppt/slides/_rels/slide9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xml"/><Relationship Id="rId4" Type="http://schemas.openxmlformats.org/officeDocument/2006/relationships/image" Target="../media/image21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幻灯片编号"/>
          <p:cNvSpPr txBox="1">
            <a:spLocks noGrp="1"/>
          </p:cNvSpPr>
          <p:nvPr>
            <p:ph type="sldNum" sz="quarter" idx="4294967295"/>
          </p:nvPr>
        </p:nvSpPr>
        <p:spPr>
          <a:xfrm>
            <a:off x="16782894" y="9265920"/>
            <a:ext cx="315595" cy="499110"/>
          </a:xfrm>
          <a:prstGeom prst="rect">
            <a:avLst/>
          </a:prstGeom>
        </p:spPr>
        <p:txBody>
          <a:bodyPr/>
          <a:lstStyle/>
          <a:p>
            <a:pPr defTabSz="586740"/>
            <a:fld id="{86CB4B4D-7CA3-9044-876B-883B54F8677D}" type="slidenum">
              <a:rPr/>
              <a:t>1</a:t>
            </a:fld>
            <a:endParaRPr/>
          </a:p>
        </p:txBody>
      </p:sp>
      <p:pic>
        <p:nvPicPr>
          <p:cNvPr id="121" name="POWER by Tuya.png" descr="POWER by Tuya.png"/>
          <p:cNvPicPr>
            <a:picLocks noChangeAspect="1"/>
          </p:cNvPicPr>
          <p:nvPr/>
        </p:nvPicPr>
        <p:blipFill>
          <a:blip r:embed="rId2"/>
          <a:stretch>
            <a:fillRect/>
          </a:stretch>
        </p:blipFill>
        <p:spPr>
          <a:xfrm>
            <a:off x="16044159" y="304638"/>
            <a:ext cx="997769" cy="1156608"/>
          </a:xfrm>
          <a:prstGeom prst="rect">
            <a:avLst/>
          </a:prstGeom>
          <a:ln w="12700">
            <a:miter lim="400000"/>
            <a:headEnd/>
            <a:tailEnd/>
          </a:ln>
        </p:spPr>
      </p:pic>
      <p:sp>
        <p:nvSpPr>
          <p:cNvPr id="10" name="APP使用手册"/>
          <p:cNvSpPr/>
          <p:nvPr/>
        </p:nvSpPr>
        <p:spPr>
          <a:xfrm>
            <a:off x="4056252" y="3330081"/>
            <a:ext cx="9227759" cy="2101850"/>
          </a:xfrm>
          <a:prstGeom prst="rect">
            <a:avLst/>
          </a:prstGeom>
          <a:ln w="12700">
            <a:miter lim="400000"/>
          </a:ln>
        </p:spPr>
        <p:txBody>
          <a:bodyPr wrap="square" lIns="50800" tIns="50800" rIns="50800" bIns="50800" anchor="ctr">
            <a:spAutoFit/>
          </a:bodyPr>
          <a:lstStyle>
            <a:lvl1pPr>
              <a:defRPr sz="6500" b="1">
                <a:latin typeface="Helvetica"/>
                <a:ea typeface="Helvetica"/>
                <a:cs typeface="Helvetica"/>
                <a:sym typeface="Helvetica"/>
              </a:defRPr>
            </a:lvl1pPr>
          </a:lstStyle>
          <a:p>
            <a:r>
              <a:rPr dirty="0">
                <a:solidFill>
                  <a:schemeClr val="bg1"/>
                </a:solidFill>
                <a:latin typeface="微软雅黑" panose="020B0503020204020204" pitchFamily="34" charset="-122"/>
                <a:ea typeface="微软雅黑" panose="020B0503020204020204" pitchFamily="34" charset="-122"/>
              </a:rPr>
              <a:t> </a:t>
            </a:r>
            <a:r>
              <a:rPr lang="en-US" dirty="0">
                <a:solidFill>
                  <a:schemeClr val="bg1"/>
                </a:solidFill>
                <a:latin typeface="微软雅黑" panose="020B0503020204020204" pitchFamily="34" charset="-122"/>
                <a:ea typeface="微软雅黑" panose="020B0503020204020204" pitchFamily="34" charset="-122"/>
              </a:rPr>
              <a:t>User Manual for Tuya </a:t>
            </a:r>
            <a:r>
              <a:rPr lang="en-US">
                <a:solidFill>
                  <a:schemeClr val="bg1"/>
                </a:solidFill>
                <a:latin typeface="微软雅黑" panose="020B0503020204020204" pitchFamily="34" charset="-122"/>
                <a:ea typeface="微软雅黑" panose="020B0503020204020204" pitchFamily="34" charset="-122"/>
              </a:rPr>
              <a:t>Smart </a:t>
            </a:r>
            <a:r>
              <a:rPr lang="en-US" altLang="zh-CN">
                <a:solidFill>
                  <a:schemeClr val="bg1"/>
                </a:solidFill>
                <a:latin typeface="微软雅黑" panose="020B0503020204020204" pitchFamily="34" charset="-122"/>
                <a:ea typeface="微软雅黑" panose="020B0503020204020204" pitchFamily="34" charset="-122"/>
                <a:sym typeface="+mn-ea"/>
              </a:rPr>
              <a:t>V3.18.1 </a:t>
            </a:r>
            <a:endParaRPr lang="en-US" altLang="zh-CN"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7528" y="2393481"/>
            <a:ext cx="2805392" cy="6074608"/>
          </a:xfrm>
          <a:prstGeom prst="rect">
            <a:avLst/>
          </a:prstGeom>
        </p:spPr>
      </p:pic>
      <p:sp>
        <p:nvSpPr>
          <p:cNvPr id="159" name="NO.2"/>
          <p:cNvSpPr/>
          <p:nvPr/>
        </p:nvSpPr>
        <p:spPr>
          <a:xfrm>
            <a:off x="399230"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1866216" y="947044"/>
            <a:ext cx="134239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Use APP</a:t>
            </a:r>
            <a:endParaRPr sz="2400" dirty="0">
              <a:solidFill>
                <a:schemeClr val="bg1"/>
              </a:solidFill>
              <a:latin typeface="微软雅黑" panose="020B0503020204020204" pitchFamily="34" charset="-122"/>
              <a:ea typeface="微软雅黑" panose="020B0503020204020204" pitchFamily="34" charset="-122"/>
            </a:endParaRPr>
          </a:p>
        </p:txBody>
      </p:sp>
      <p:sp>
        <p:nvSpPr>
          <p:cNvPr id="161" name="1.进入APP后，在首页点击右上方“+”添加设备，进入配网页面，如图所示…"/>
          <p:cNvSpPr/>
          <p:nvPr/>
        </p:nvSpPr>
        <p:spPr>
          <a:xfrm>
            <a:off x="11530045" y="1417424"/>
            <a:ext cx="4779661" cy="7949565"/>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 When new users enter the app, they will see the home page where the devices are listed. The user profile will be shown in the top left corner. There will be room and environment information before you complete the home information.</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 Click “Me”in the lower right corner and choose “Home Management”to enter the page.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If you are a new user, when you click“Home Management”, the app will directly turn to the page where you can add new homes and edit home information. </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4. If you have already added homes before, you can click “Add new”to enter the page.</a:t>
            </a:r>
            <a:r>
              <a:rPr lang="zh-CN" altLang="en-US" sz="2000" dirty="0">
                <a:solidFill>
                  <a:schemeClr val="bg1"/>
                </a:solidFill>
                <a:latin typeface="微软雅黑" panose="020B0503020204020204" pitchFamily="34" charset="-122"/>
                <a:ea typeface="微软雅黑" panose="020B0503020204020204" pitchFamily="34" charset="-122"/>
              </a:rPr>
              <a:t> </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4997528" y="4117884"/>
            <a:ext cx="2626968" cy="3373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6999075" y="7872003"/>
            <a:ext cx="625421" cy="4564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2138" y="2393481"/>
            <a:ext cx="2805390" cy="6074607"/>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2918" y="2393480"/>
            <a:ext cx="2805391" cy="6074608"/>
          </a:xfrm>
          <a:prstGeom prst="rect">
            <a:avLst/>
          </a:prstGeom>
        </p:spPr>
      </p:pic>
      <p:sp>
        <p:nvSpPr>
          <p:cNvPr id="14" name="矩形 13"/>
          <p:cNvSpPr/>
          <p:nvPr/>
        </p:nvSpPr>
        <p:spPr>
          <a:xfrm>
            <a:off x="7880738" y="4117884"/>
            <a:ext cx="2626968" cy="3373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NO.2"/>
          <p:cNvSpPr/>
          <p:nvPr/>
        </p:nvSpPr>
        <p:spPr>
          <a:xfrm>
            <a:off x="399230"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3.1</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1866216" y="947044"/>
            <a:ext cx="437197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Home/Member Management</a:t>
            </a:r>
            <a:endParaRPr sz="2400" dirty="0">
              <a:solidFill>
                <a:schemeClr val="bg1"/>
              </a:solidFill>
              <a:latin typeface="微软雅黑" panose="020B0503020204020204" pitchFamily="34" charset="-122"/>
              <a:ea typeface="微软雅黑" panose="020B0503020204020204" pitchFamily="34" charset="-122"/>
            </a:endParaRPr>
          </a:p>
        </p:txBody>
      </p:sp>
      <p:sp>
        <p:nvSpPr>
          <p:cNvPr id="161" name="1.进入APP后，在首页点击右上方“+”添加设备，进入配网页面，如图所示…"/>
          <p:cNvSpPr/>
          <p:nvPr/>
        </p:nvSpPr>
        <p:spPr>
          <a:xfrm>
            <a:off x="10607042" y="2434928"/>
            <a:ext cx="6096000" cy="3741537"/>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5.You can change the</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Home Name</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as you like.</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25 characters maximum</a:t>
            </a:r>
            <a:r>
              <a:rPr lang="zh-CN" altLang="en-US" sz="2000" dirty="0">
                <a:solidFill>
                  <a:schemeClr val="bg1"/>
                </a:solidFill>
                <a:latin typeface="微软雅黑" panose="020B0503020204020204" pitchFamily="34" charset="-122"/>
                <a:ea typeface="微软雅黑" panose="020B0503020204020204" pitchFamily="34" charset="-122"/>
              </a:rPr>
              <a:t>）；</a:t>
            </a:r>
            <a:endParaRPr lang="en-US" altLang="zh-CN" sz="20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6. </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Home Location</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will change with your phone location. You can also change the home location by setting the home coordinate. Click “Confirm”after making sure the location is correct.</a:t>
            </a:r>
            <a:r>
              <a:rPr lang="en-US" altLang="zh-CN" sz="2000" dirty="0">
                <a:solidFill>
                  <a:schemeClr val="tx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 </a:t>
            </a:r>
            <a:br>
              <a:rPr lang="zh-CN" altLang="en-US" sz="2000" dirty="0">
                <a:solidFill>
                  <a:schemeClr val="bg1"/>
                </a:solidFill>
                <a:latin typeface="微软雅黑" panose="020B0503020204020204" pitchFamily="34" charset="-122"/>
                <a:ea typeface="微软雅黑" panose="020B0503020204020204" pitchFamily="34" charset="-122"/>
              </a:rPr>
            </a:br>
            <a:endParaRPr lang="zh-CN" altLang="en-US" sz="20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361" y="1872492"/>
            <a:ext cx="3114130" cy="6743132"/>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29491" y="1872492"/>
            <a:ext cx="3114131" cy="6743131"/>
          </a:xfrm>
          <a:prstGeom prst="rect">
            <a:avLst/>
          </a:prstGeom>
        </p:spPr>
      </p:pic>
      <p:sp>
        <p:nvSpPr>
          <p:cNvPr id="10" name="矩形 9"/>
          <p:cNvSpPr/>
          <p:nvPr/>
        </p:nvSpPr>
        <p:spPr>
          <a:xfrm>
            <a:off x="3515360" y="2695224"/>
            <a:ext cx="3101143" cy="367030"/>
          </a:xfrm>
          <a:prstGeom prst="rect">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8" name="矩形 17"/>
          <p:cNvSpPr/>
          <p:nvPr/>
        </p:nvSpPr>
        <p:spPr>
          <a:xfrm>
            <a:off x="6800887" y="4876800"/>
            <a:ext cx="2771338" cy="367030"/>
          </a:xfrm>
          <a:prstGeom prst="rect">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NO.2"/>
          <p:cNvSpPr/>
          <p:nvPr/>
        </p:nvSpPr>
        <p:spPr>
          <a:xfrm>
            <a:off x="399230"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3.1</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1866216" y="947044"/>
            <a:ext cx="437197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altLang="zh-CN" sz="2400" dirty="0">
                <a:solidFill>
                  <a:schemeClr val="bg1"/>
                </a:solidFill>
                <a:latin typeface="微软雅黑" panose="020B0503020204020204" pitchFamily="34" charset="-122"/>
                <a:ea typeface="微软雅黑" panose="020B0503020204020204" pitchFamily="34" charset="-122"/>
                <a:sym typeface="+mn-ea"/>
              </a:rPr>
              <a:t>Home/Member Management</a:t>
            </a:r>
            <a:endParaRPr sz="2400" dirty="0">
              <a:solidFill>
                <a:schemeClr val="bg1"/>
              </a:solidFill>
              <a:latin typeface="微软雅黑" panose="020B0503020204020204" pitchFamily="34" charset="-122"/>
              <a:ea typeface="微软雅黑" panose="020B0503020204020204" pitchFamily="34" charset="-122"/>
            </a:endParaRPr>
          </a:p>
        </p:txBody>
      </p:sp>
      <p:sp>
        <p:nvSpPr>
          <p:cNvPr id="161" name="1.进入APP后，在首页点击右上方“+”添加设备，进入配网页面，如图所示…"/>
          <p:cNvSpPr/>
          <p:nvPr/>
        </p:nvSpPr>
        <p:spPr>
          <a:xfrm>
            <a:off x="12503786" y="1699819"/>
            <a:ext cx="4666615" cy="564134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br>
              <a:rPr lang="zh-CN" altLang="en-US" sz="2000" dirty="0">
                <a:solidFill>
                  <a:schemeClr val="bg1"/>
                </a:solidFill>
                <a:latin typeface="微软雅黑" panose="020B0503020204020204" pitchFamily="34" charset="-122"/>
                <a:ea typeface="微软雅黑" panose="020B0503020204020204" pitchFamily="34" charset="-122"/>
              </a:rPr>
            </a:br>
            <a:r>
              <a:rPr lang="en-US" altLang="zh-CN" sz="2000" dirty="0">
                <a:solidFill>
                  <a:schemeClr val="bg1"/>
                </a:solidFill>
                <a:latin typeface="微软雅黑" panose="020B0503020204020204" pitchFamily="34" charset="-122"/>
                <a:ea typeface="微软雅黑" panose="020B0503020204020204" pitchFamily="34" charset="-122"/>
              </a:rPr>
              <a:t>7.  You can choose the room name given by the system. Or click “Add Room”to customize the room names</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rgbClr val="FFFF00"/>
                </a:solidFill>
                <a:latin typeface="微软雅黑" panose="020B0503020204020204" pitchFamily="34" charset="-122"/>
                <a:ea typeface="微软雅黑" panose="020B0503020204020204" pitchFamily="34" charset="-122"/>
              </a:rPr>
              <a:t>25 characters maximum).</a:t>
            </a:r>
            <a:endParaRPr lang="en-US" altLang="zh-CN" sz="20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 </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After you complete the home information and turn to the home page, you will see information such as weather,humidity level and room names. If you have added more than one homes, click the button on the upper left to switch and manage other homes. </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7000" y="1961108"/>
            <a:ext cx="3114130" cy="6743132"/>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880" y="1961108"/>
            <a:ext cx="3114131" cy="6743132"/>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9010" y="1961108"/>
            <a:ext cx="3114131" cy="6743132"/>
          </a:xfrm>
          <a:prstGeom prst="rect">
            <a:avLst/>
          </a:prstGeom>
        </p:spPr>
      </p:pic>
      <p:sp>
        <p:nvSpPr>
          <p:cNvPr id="19" name="矩形 18"/>
          <p:cNvSpPr/>
          <p:nvPr/>
        </p:nvSpPr>
        <p:spPr>
          <a:xfrm>
            <a:off x="2516999" y="6908800"/>
            <a:ext cx="3081342" cy="367030"/>
          </a:xfrm>
          <a:prstGeom prst="rect">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20" name="矩形 19"/>
          <p:cNvSpPr/>
          <p:nvPr/>
        </p:nvSpPr>
        <p:spPr>
          <a:xfrm>
            <a:off x="8774179" y="2303975"/>
            <a:ext cx="683435" cy="367030"/>
          </a:xfrm>
          <a:prstGeom prst="rect">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21" name="矩形 20"/>
          <p:cNvSpPr/>
          <p:nvPr/>
        </p:nvSpPr>
        <p:spPr>
          <a:xfrm>
            <a:off x="8772652" y="2783841"/>
            <a:ext cx="3039070" cy="580682"/>
          </a:xfrm>
          <a:prstGeom prst="rect">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738" y="2512936"/>
            <a:ext cx="2634402" cy="5704358"/>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59" name="NO.2"/>
          <p:cNvSpPr/>
          <p:nvPr/>
        </p:nvSpPr>
        <p:spPr>
          <a:xfrm>
            <a:off x="397904" y="897466"/>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3.1</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1790565" y="993504"/>
            <a:ext cx="437197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altLang="zh-CN" sz="2400" dirty="0">
                <a:solidFill>
                  <a:schemeClr val="bg1"/>
                </a:solidFill>
                <a:latin typeface="微软雅黑" panose="020B0503020204020204" pitchFamily="34" charset="-122"/>
                <a:ea typeface="微软雅黑" panose="020B0503020204020204" pitchFamily="34" charset="-122"/>
                <a:sym typeface="+mn-ea"/>
              </a:rPr>
              <a:t>Home/Member Management</a:t>
            </a:r>
            <a:endParaRPr sz="2400" dirty="0">
              <a:solidFill>
                <a:schemeClr val="bg1"/>
              </a:solidFill>
              <a:latin typeface="微软雅黑" panose="020B0503020204020204" pitchFamily="34" charset="-122"/>
              <a:ea typeface="微软雅黑" panose="020B0503020204020204" pitchFamily="34" charset="-122"/>
            </a:endParaRPr>
          </a:p>
        </p:txBody>
      </p:sp>
      <p:sp>
        <p:nvSpPr>
          <p:cNvPr id="161" name="1.进入APP后，在首页点击右上方“+”添加设备，进入配网页面，如图所示…"/>
          <p:cNvSpPr/>
          <p:nvPr/>
        </p:nvSpPr>
        <p:spPr>
          <a:xfrm>
            <a:off x="10218948" y="2539606"/>
            <a:ext cx="5976093" cy="4088765"/>
          </a:xfrm>
          <a:prstGeom prst="rect">
            <a:avLst/>
          </a:prstGeom>
          <a:ln w="12700">
            <a:miter lim="400000"/>
          </a:ln>
        </p:spPr>
        <p:txBody>
          <a:bodyPr wrap="square" lIns="50800" tIns="50800" rIns="50800" bIns="50800">
            <a:spAutoFit/>
          </a:bodyPr>
          <a:lstStyle/>
          <a:p>
            <a:pPr algn="l" defTabSz="457200">
              <a:lnSpc>
                <a:spcPct val="12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9. In “Home”page, you can click the button in the upper left to switch to other homes.</a:t>
            </a:r>
            <a:r>
              <a:rPr lang="zh-CN" altLang="en-US" sz="2400" dirty="0">
                <a:solidFill>
                  <a:schemeClr val="bg1"/>
                </a:solidFill>
                <a:latin typeface="微软雅黑" panose="020B0503020204020204" pitchFamily="34" charset="-122"/>
                <a:ea typeface="微软雅黑" panose="020B0503020204020204" pitchFamily="34" charset="-122"/>
              </a:rPr>
              <a:t> </a:t>
            </a:r>
            <a:endParaRPr lang="en-US" altLang="zh-CN" sz="2400" dirty="0">
              <a:solidFill>
                <a:schemeClr val="bg1"/>
              </a:solidFill>
              <a:latin typeface="微软雅黑" panose="020B0503020204020204" pitchFamily="34" charset="-122"/>
              <a:ea typeface="微软雅黑" panose="020B0503020204020204" pitchFamily="34" charset="-122"/>
            </a:endParaRPr>
          </a:p>
          <a:p>
            <a:pPr algn="l" defTabSz="457200">
              <a:lnSpc>
                <a:spcPct val="120000"/>
              </a:lnSpc>
              <a:buClr>
                <a:srgbClr val="000000"/>
              </a:buClr>
              <a:defRPr sz="2000">
                <a:latin typeface="Helvetica"/>
                <a:ea typeface="Helvetica"/>
                <a:cs typeface="Helvetica"/>
                <a:sym typeface="Helvetica"/>
              </a:defRPr>
            </a:pPr>
            <a:endParaRPr lang="en-US" altLang="zh-CN" sz="2400" dirty="0">
              <a:solidFill>
                <a:schemeClr val="bg1"/>
              </a:solidFill>
              <a:latin typeface="微软雅黑" panose="020B0503020204020204" pitchFamily="34" charset="-122"/>
              <a:ea typeface="微软雅黑" panose="020B0503020204020204" pitchFamily="34" charset="-122"/>
            </a:endParaRPr>
          </a:p>
          <a:p>
            <a:pPr algn="l" defTabSz="457200">
              <a:lnSpc>
                <a:spcPct val="12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10. In “Home Management”,you can edit the existing homes and add new homes. An account can control multiple homes, and the smart devices in different homes will not interefere with each other when using. </a:t>
            </a:r>
            <a:r>
              <a:rPr lang="zh-CN" altLang="en-US" sz="2400" dirty="0">
                <a:solidFill>
                  <a:schemeClr val="bg1"/>
                </a:solidFill>
                <a:latin typeface="微软雅黑" panose="020B0503020204020204" pitchFamily="34" charset="-122"/>
                <a:ea typeface="微软雅黑" panose="020B0503020204020204" pitchFamily="34" charset="-122"/>
              </a:rPr>
              <a:t> </a:t>
            </a:r>
            <a:endParaRPr sz="2400"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257827" y="2783840"/>
            <a:ext cx="550653" cy="367030"/>
          </a:xfrm>
          <a:prstGeom prst="rect">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255" y="2526030"/>
            <a:ext cx="2628354" cy="569126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24" y="2526030"/>
            <a:ext cx="2631287" cy="5697614"/>
          </a:xfrm>
          <a:prstGeom prst="rect">
            <a:avLst/>
          </a:prstGeom>
        </p:spPr>
      </p:pic>
      <p:sp>
        <p:nvSpPr>
          <p:cNvPr id="13" name="矩形 12"/>
          <p:cNvSpPr/>
          <p:nvPr/>
        </p:nvSpPr>
        <p:spPr>
          <a:xfrm>
            <a:off x="3844140" y="3623706"/>
            <a:ext cx="2145774" cy="367030"/>
          </a:xfrm>
          <a:prstGeom prst="rect">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4" name="矩形 13"/>
          <p:cNvSpPr/>
          <p:nvPr/>
        </p:nvSpPr>
        <p:spPr>
          <a:xfrm>
            <a:off x="6566468" y="4087651"/>
            <a:ext cx="2145774" cy="367030"/>
          </a:xfrm>
          <a:prstGeom prst="rect">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4088" y="2187028"/>
            <a:ext cx="2920279" cy="6323378"/>
          </a:xfrm>
          <a:prstGeom prst="rect">
            <a:avLst/>
          </a:prstGeom>
        </p:spPr>
      </p:pic>
      <p:sp>
        <p:nvSpPr>
          <p:cNvPr id="159" name="NO.2"/>
          <p:cNvSpPr/>
          <p:nvPr/>
        </p:nvSpPr>
        <p:spPr>
          <a:xfrm>
            <a:off x="358148" y="917344"/>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3.1</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1746037" y="974177"/>
            <a:ext cx="437197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altLang="zh-CN" sz="2400" dirty="0">
                <a:solidFill>
                  <a:schemeClr val="bg1"/>
                </a:solidFill>
                <a:latin typeface="微软雅黑" panose="020B0503020204020204" pitchFamily="34" charset="-122"/>
                <a:ea typeface="微软雅黑" panose="020B0503020204020204" pitchFamily="34" charset="-122"/>
                <a:sym typeface="+mn-ea"/>
              </a:rPr>
              <a:t>Home/Member Management</a:t>
            </a:r>
            <a:endParaRPr sz="2400" dirty="0">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804526" y="3161030"/>
            <a:ext cx="3265805" cy="10248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altLang="zh-CN" sz="2000" dirty="0">
                <a:solidFill>
                  <a:schemeClr val="bg1"/>
                </a:solidFill>
                <a:latin typeface="微软雅黑" panose="020B0503020204020204" pitchFamily="34" charset="-122"/>
                <a:cs typeface="Helvetica"/>
              </a:rPr>
              <a:t>Edit the rooms in homes and manage the deivces in the rooms.</a:t>
            </a:r>
            <a:r>
              <a:rPr lang="zh-CN" altLang="en-US" sz="2000" dirty="0">
                <a:solidFill>
                  <a:schemeClr val="bg1"/>
                </a:solidFill>
                <a:latin typeface="微软雅黑" panose="020B0503020204020204" pitchFamily="34" charset="-122"/>
                <a:cs typeface="Helvetica"/>
              </a:rPr>
              <a:t> </a:t>
            </a:r>
          </a:p>
        </p:txBody>
      </p:sp>
      <p:sp>
        <p:nvSpPr>
          <p:cNvPr id="24" name="文本框 23"/>
          <p:cNvSpPr txBox="1"/>
          <p:nvPr/>
        </p:nvSpPr>
        <p:spPr>
          <a:xfrm>
            <a:off x="3606181" y="3520032"/>
            <a:ext cx="2942969" cy="1332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altLang="zh-CN" sz="2000" dirty="0">
                <a:solidFill>
                  <a:schemeClr val="bg1"/>
                </a:solidFill>
                <a:latin typeface="微软雅黑" panose="020B0503020204020204" pitchFamily="34" charset="-122"/>
                <a:cs typeface="Helvetica"/>
              </a:rPr>
              <a:t>After the invitation is sent, it will show “waiting to join ”before the user agree to join.</a:t>
            </a:r>
            <a:endParaRPr lang="zh-CN" altLang="en-US" sz="2000" dirty="0">
              <a:solidFill>
                <a:schemeClr val="bg1"/>
              </a:solidFill>
              <a:latin typeface="微软雅黑" panose="020B0503020204020204" pitchFamily="34" charset="-122"/>
              <a:cs typeface="Helvetica"/>
            </a:endParaRPr>
          </a:p>
        </p:txBody>
      </p:sp>
      <p:sp>
        <p:nvSpPr>
          <p:cNvPr id="26" name="文本框 25"/>
          <p:cNvSpPr txBox="1"/>
          <p:nvPr/>
        </p:nvSpPr>
        <p:spPr>
          <a:xfrm>
            <a:off x="10804669" y="5917175"/>
            <a:ext cx="2942969" cy="10248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altLang="zh-CN" sz="2000" dirty="0">
                <a:solidFill>
                  <a:schemeClr val="bg1"/>
                </a:solidFill>
                <a:latin typeface="微软雅黑" panose="020B0503020204020204" pitchFamily="34" charset="-122"/>
                <a:cs typeface="Helvetica"/>
              </a:rPr>
              <a:t>Administrator can manage devices, rooms, smarts and members.</a:t>
            </a:r>
            <a:r>
              <a:rPr lang="zh-CN" altLang="en-US" sz="2000" dirty="0">
                <a:solidFill>
                  <a:schemeClr val="bg1"/>
                </a:solidFill>
                <a:latin typeface="微软雅黑" panose="020B0503020204020204" pitchFamily="34" charset="-122"/>
                <a:cs typeface="Helvetica"/>
              </a:rPr>
              <a:t> </a:t>
            </a:r>
          </a:p>
        </p:txBody>
      </p:sp>
      <p:sp>
        <p:nvSpPr>
          <p:cNvPr id="28" name="文本框 27"/>
          <p:cNvSpPr txBox="1"/>
          <p:nvPr/>
        </p:nvSpPr>
        <p:spPr>
          <a:xfrm>
            <a:off x="3606181" y="5356866"/>
            <a:ext cx="2942969" cy="10248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altLang="zh-CN" sz="2000" dirty="0">
                <a:solidFill>
                  <a:schemeClr val="bg1"/>
                </a:solidFill>
                <a:latin typeface="微软雅黑" panose="020B0503020204020204" pitchFamily="34" charset="-122"/>
                <a:cs typeface="Helvetica"/>
              </a:rPr>
              <a:t>Administrators can click here to invite other people to join this home.</a:t>
            </a:r>
            <a:r>
              <a:rPr lang="zh-CN" altLang="en-US" sz="2000" dirty="0">
                <a:solidFill>
                  <a:schemeClr val="bg1"/>
                </a:solidFill>
                <a:latin typeface="微软雅黑" panose="020B0503020204020204" pitchFamily="34" charset="-122"/>
                <a:cs typeface="Helvetica"/>
              </a:rPr>
              <a:t> </a:t>
            </a:r>
          </a:p>
        </p:txBody>
      </p:sp>
      <p:sp>
        <p:nvSpPr>
          <p:cNvPr id="16" name="1.进入APP后，在首页点击右上方“+”添加设备，进入配网页面，如图所示…"/>
          <p:cNvSpPr/>
          <p:nvPr/>
        </p:nvSpPr>
        <p:spPr>
          <a:xfrm>
            <a:off x="10804213" y="1764673"/>
            <a:ext cx="5762241" cy="840105"/>
          </a:xfrm>
          <a:prstGeom prst="rect">
            <a:avLst/>
          </a:prstGeom>
          <a:ln w="12700">
            <a:miter lim="400000"/>
          </a:ln>
        </p:spPr>
        <p:txBody>
          <a:bodyPr wrap="square" lIns="50800" tIns="50800" rIns="50800" bIns="50800">
            <a:spAutoFit/>
          </a:bodyPr>
          <a:lstStyle/>
          <a:p>
            <a:pPr algn="l" defTabSz="457200">
              <a:lnSpc>
                <a:spcPct val="120000"/>
              </a:lnSpc>
              <a:buClr>
                <a:srgbClr val="000000"/>
              </a:buClr>
              <a:defRPr sz="2000">
                <a:latin typeface="Helvetica"/>
                <a:ea typeface="Helvetica"/>
                <a:cs typeface="Helvetica"/>
                <a:sym typeface="Helvetica"/>
              </a:defRPr>
            </a:pPr>
            <a:r>
              <a:rPr lang="en-US" altLang="zh-CN" sz="2000" b="1" dirty="0">
                <a:solidFill>
                  <a:schemeClr val="bg1"/>
                </a:solidFill>
                <a:latin typeface="微软雅黑" panose="020B0503020204020204" pitchFamily="34" charset="-122"/>
                <a:ea typeface="微软雅黑" panose="020B0503020204020204" pitchFamily="34" charset="-122"/>
              </a:rPr>
              <a:t>11. Click</a:t>
            </a:r>
            <a:r>
              <a:rPr lang="zh-CN" altLang="en-US" sz="2000" b="1" dirty="0">
                <a:solidFill>
                  <a:schemeClr val="bg1"/>
                </a:solidFill>
                <a:latin typeface="微软雅黑" panose="020B0503020204020204" pitchFamily="34" charset="-122"/>
                <a:ea typeface="微软雅黑" panose="020B0503020204020204" pitchFamily="34" charset="-122"/>
              </a:rPr>
              <a:t>“</a:t>
            </a:r>
            <a:r>
              <a:rPr lang="en-US" altLang="zh-CN" sz="2000" b="1" dirty="0" err="1">
                <a:solidFill>
                  <a:schemeClr val="bg1"/>
                </a:solidFill>
                <a:latin typeface="微软雅黑" panose="020B0503020204020204" pitchFamily="34" charset="-122"/>
                <a:ea typeface="微软雅黑" panose="020B0503020204020204" pitchFamily="34" charset="-122"/>
              </a:rPr>
              <a:t>Tuya</a:t>
            </a:r>
            <a:r>
              <a:rPr lang="zh-CN" altLang="en-US" sz="2000" b="1" dirty="0">
                <a:solidFill>
                  <a:schemeClr val="bg1"/>
                </a:solidFill>
                <a:latin typeface="微软雅黑" panose="020B0503020204020204" pitchFamily="34" charset="-122"/>
                <a:ea typeface="微软雅黑" panose="020B0503020204020204" pitchFamily="34" charset="-122"/>
              </a:rPr>
              <a:t>”</a:t>
            </a:r>
            <a:r>
              <a:rPr lang="en-US" altLang="zh-CN" sz="2000" b="1" dirty="0">
                <a:solidFill>
                  <a:schemeClr val="bg1"/>
                </a:solidFill>
                <a:latin typeface="微软雅黑" panose="020B0503020204020204" pitchFamily="34" charset="-122"/>
                <a:ea typeface="微软雅黑" panose="020B0503020204020204" pitchFamily="34" charset="-122"/>
              </a:rPr>
              <a:t>to enter Home Settings page, as shown in the pictures</a:t>
            </a:r>
            <a:r>
              <a:rPr lang="zh-CN" altLang="en-US" sz="2000" b="1" dirty="0">
                <a:solidFill>
                  <a:schemeClr val="bg1"/>
                </a:solidFill>
                <a:latin typeface="微软雅黑" panose="020B0503020204020204" pitchFamily="34" charset="-122"/>
                <a:ea typeface="微软雅黑" panose="020B0503020204020204" pitchFamily="34" charset="-122"/>
              </a:rPr>
              <a:t> </a:t>
            </a:r>
            <a:endParaRPr sz="2000" b="1" dirty="0">
              <a:solidFill>
                <a:schemeClr val="bg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78" y="2235208"/>
            <a:ext cx="2898028" cy="6275198"/>
          </a:xfrm>
          <a:prstGeom prst="rect">
            <a:avLst/>
          </a:prstGeom>
        </p:spPr>
      </p:pic>
      <p:sp>
        <p:nvSpPr>
          <p:cNvPr id="17" name="矩形 16"/>
          <p:cNvSpPr/>
          <p:nvPr/>
        </p:nvSpPr>
        <p:spPr>
          <a:xfrm>
            <a:off x="311628" y="2618956"/>
            <a:ext cx="2719672" cy="367030"/>
          </a:xfrm>
          <a:prstGeom prst="rect">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6" name="直接箭头连接符 5"/>
          <p:cNvCxnSpPr>
            <a:cxnSpLocks/>
          </p:cNvCxnSpPr>
          <p:nvPr/>
        </p:nvCxnSpPr>
        <p:spPr>
          <a:xfrm>
            <a:off x="6118012" y="4852262"/>
            <a:ext cx="1311488" cy="851998"/>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2" name="直接箭头连接符 11"/>
          <p:cNvCxnSpPr>
            <a:stCxn id="26" idx="1"/>
          </p:cNvCxnSpPr>
          <p:nvPr/>
        </p:nvCxnSpPr>
        <p:spPr>
          <a:xfrm flipH="1" flipV="1">
            <a:off x="9477317" y="5704260"/>
            <a:ext cx="1327352" cy="725360"/>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4" name="直接箭头连接符 13"/>
          <p:cNvCxnSpPr>
            <a:cxnSpLocks/>
          </p:cNvCxnSpPr>
          <p:nvPr/>
        </p:nvCxnSpPr>
        <p:spPr>
          <a:xfrm>
            <a:off x="6171093" y="5976071"/>
            <a:ext cx="612995" cy="564429"/>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9" name="直接箭头连接符 28"/>
          <p:cNvCxnSpPr/>
          <p:nvPr/>
        </p:nvCxnSpPr>
        <p:spPr>
          <a:xfrm flipH="1">
            <a:off x="9551610" y="3507288"/>
            <a:ext cx="1133093" cy="200416"/>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5" name="矩形 4"/>
          <p:cNvSpPr/>
          <p:nvPr/>
        </p:nvSpPr>
        <p:spPr>
          <a:xfrm>
            <a:off x="10729596" y="4133215"/>
            <a:ext cx="4099560" cy="1630045"/>
          </a:xfrm>
          <a:prstGeom prst="rect">
            <a:avLst/>
          </a:prstGeom>
        </p:spPr>
        <p:txBody>
          <a:bodyPr wrap="square">
            <a:spAutoFit/>
          </a:bodyPr>
          <a:lstStyle/>
          <a:p>
            <a:pPr algn="l"/>
            <a:r>
              <a:rPr lang="en-US" altLang="zh-CN" sz="2000" dirty="0">
                <a:solidFill>
                  <a:schemeClr val="bg1"/>
                </a:solidFill>
                <a:latin typeface="微软雅黑" panose="020B0503020204020204" pitchFamily="34" charset="-122"/>
              </a:rPr>
              <a:t>Home owner has the highest access. It can manage all the devices, rooms, smarts, administrators and members in the home.</a:t>
            </a:r>
            <a:r>
              <a:rPr lang="zh-CN" altLang="en-US" sz="2000" dirty="0">
                <a:solidFill>
                  <a:schemeClr val="bg1"/>
                </a:solidFill>
                <a:latin typeface="微软雅黑" panose="020B0503020204020204" pitchFamily="34" charset="-122"/>
              </a:rPr>
              <a:t> </a:t>
            </a:r>
          </a:p>
        </p:txBody>
      </p:sp>
      <p:cxnSp>
        <p:nvCxnSpPr>
          <p:cNvPr id="20" name="直接箭头连接符 19"/>
          <p:cNvCxnSpPr>
            <a:stCxn id="5" idx="1"/>
          </p:cNvCxnSpPr>
          <p:nvPr/>
        </p:nvCxnSpPr>
        <p:spPr>
          <a:xfrm flipH="1">
            <a:off x="9551613" y="4948732"/>
            <a:ext cx="1177848" cy="112172"/>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9" name="矩形 8"/>
          <p:cNvSpPr/>
          <p:nvPr/>
        </p:nvSpPr>
        <p:spPr>
          <a:xfrm>
            <a:off x="10729461" y="7095514"/>
            <a:ext cx="2357085" cy="1014730"/>
          </a:xfrm>
          <a:prstGeom prst="rect">
            <a:avLst/>
          </a:prstGeom>
        </p:spPr>
        <p:txBody>
          <a:bodyPr wrap="square">
            <a:spAutoFit/>
          </a:bodyPr>
          <a:lstStyle/>
          <a:p>
            <a:pPr algn="l"/>
            <a:r>
              <a:rPr lang="en-US" altLang="zh-CN" sz="2000" dirty="0">
                <a:solidFill>
                  <a:schemeClr val="bg1"/>
                </a:solidFill>
                <a:latin typeface="微软雅黑" panose="020B0503020204020204" pitchFamily="34" charset="-122"/>
              </a:rPr>
              <a:t>Member can only use devices and smarts.</a:t>
            </a:r>
            <a:r>
              <a:rPr lang="zh-CN" altLang="en-US" sz="2000" dirty="0">
                <a:solidFill>
                  <a:schemeClr val="bg1"/>
                </a:solidFill>
                <a:latin typeface="微软雅黑" panose="020B0503020204020204" pitchFamily="34" charset="-122"/>
              </a:rPr>
              <a:t> </a:t>
            </a:r>
            <a:endParaRPr lang="zh-CN" altLang="en-US" sz="2000" dirty="0"/>
          </a:p>
        </p:txBody>
      </p:sp>
      <p:cxnSp>
        <p:nvCxnSpPr>
          <p:cNvPr id="23" name="直接箭头连接符 22"/>
          <p:cNvCxnSpPr>
            <a:stCxn id="9" idx="1"/>
          </p:cNvCxnSpPr>
          <p:nvPr/>
        </p:nvCxnSpPr>
        <p:spPr>
          <a:xfrm flipH="1" flipV="1">
            <a:off x="9378243" y="6360807"/>
            <a:ext cx="1351218" cy="1242320"/>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NO.2"/>
          <p:cNvSpPr/>
          <p:nvPr/>
        </p:nvSpPr>
        <p:spPr>
          <a:xfrm>
            <a:off x="358148" y="917344"/>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3.1</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1746037" y="974177"/>
            <a:ext cx="437197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altLang="zh-CN" sz="2400" dirty="0">
                <a:solidFill>
                  <a:schemeClr val="bg1"/>
                </a:solidFill>
                <a:latin typeface="微软雅黑" panose="020B0503020204020204" pitchFamily="34" charset="-122"/>
                <a:ea typeface="微软雅黑" panose="020B0503020204020204" pitchFamily="34" charset="-122"/>
                <a:sym typeface="+mn-ea"/>
              </a:rPr>
              <a:t>Home/Member Management</a:t>
            </a:r>
            <a:endParaRPr sz="2400" dirty="0">
              <a:solidFill>
                <a:schemeClr val="bg1"/>
              </a:solidFill>
              <a:latin typeface="微软雅黑" panose="020B0503020204020204" pitchFamily="34" charset="-122"/>
              <a:ea typeface="微软雅黑" panose="020B0503020204020204" pitchFamily="34" charset="-122"/>
            </a:endParaRPr>
          </a:p>
        </p:txBody>
      </p:sp>
      <p:sp>
        <p:nvSpPr>
          <p:cNvPr id="161" name="1.进入APP后，在首页点击右上方“+”添加设备，进入配网页面，如图所示…"/>
          <p:cNvSpPr/>
          <p:nvPr/>
        </p:nvSpPr>
        <p:spPr>
          <a:xfrm>
            <a:off x="10179318" y="2552295"/>
            <a:ext cx="5004960" cy="1578610"/>
          </a:xfrm>
          <a:prstGeom prst="rect">
            <a:avLst/>
          </a:prstGeom>
          <a:ln w="12700">
            <a:miter lim="400000"/>
          </a:ln>
        </p:spPr>
        <p:txBody>
          <a:bodyPr wrap="square" lIns="50800" tIns="50800" rIns="50800" bIns="50800">
            <a:spAutoFit/>
          </a:bodyPr>
          <a:lstStyle/>
          <a:p>
            <a:pPr algn="l" defTabSz="457200">
              <a:lnSpc>
                <a:spcPct val="12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12. If you are invited to a home, you will receive pop-up notification in the APP. You can choose decline or accept. You will also receive notification in the messege center. </a:t>
            </a:r>
            <a:r>
              <a:rPr lang="zh-CN" altLang="en-US" sz="2000" dirty="0">
                <a:solidFill>
                  <a:schemeClr val="bg1"/>
                </a:solidFill>
                <a:latin typeface="微软雅黑" panose="020B0503020204020204" pitchFamily="34" charset="-122"/>
                <a:ea typeface="微软雅黑" panose="020B0503020204020204" pitchFamily="34" charset="-122"/>
              </a:rPr>
              <a:t> </a:t>
            </a:r>
            <a:endParaRPr sz="20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3599" y="2086247"/>
            <a:ext cx="3315317" cy="717876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916" y="2086247"/>
            <a:ext cx="3315317" cy="7178766"/>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4911" y="2240581"/>
            <a:ext cx="2981090" cy="6455054"/>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595" y="2240581"/>
            <a:ext cx="2981090" cy="6455054"/>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2886" y="2240582"/>
            <a:ext cx="2981090" cy="6455053"/>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59" name="NO.2"/>
          <p:cNvSpPr/>
          <p:nvPr/>
        </p:nvSpPr>
        <p:spPr>
          <a:xfrm>
            <a:off x="358148" y="917344"/>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3.2</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1746037" y="974177"/>
            <a:ext cx="219456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Voice Assistant</a:t>
            </a:r>
          </a:p>
        </p:txBody>
      </p:sp>
      <p:sp>
        <p:nvSpPr>
          <p:cNvPr id="17" name="文本框 16"/>
          <p:cNvSpPr txBox="1"/>
          <p:nvPr/>
        </p:nvSpPr>
        <p:spPr>
          <a:xfrm>
            <a:off x="12276532" y="2336740"/>
            <a:ext cx="3706680" cy="17519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AutoNum type="arabicPeriod"/>
            </a:pPr>
            <a:r>
              <a:rPr kumimoji="0" lang="en-US" altLang="zh-CN" sz="1800" b="0" i="0" u="none" strike="noStrike" cap="none" spc="0" normalizeH="0" baseline="0" dirty="0">
                <a:ln>
                  <a:noFill/>
                </a:ln>
                <a:solidFill>
                  <a:schemeClr val="bg1"/>
                </a:solidFill>
                <a:effectLst/>
                <a:uFillTx/>
                <a:latin typeface="+mj-lt"/>
                <a:ea typeface="+mj-ea"/>
                <a:cs typeface="+mj-cs"/>
                <a:sym typeface="Arial" panose="020B0604020202090204"/>
              </a:rPr>
              <a:t>Click the mic icon in the top right corner and enter the voice assistant page.</a:t>
            </a:r>
            <a:r>
              <a:rPr kumimoji="0" lang="zh-CN" altLang="en-US" sz="1800" b="0" i="0" u="none" strike="noStrike" cap="none" spc="0" normalizeH="0" baseline="0" dirty="0">
                <a:ln>
                  <a:noFill/>
                </a:ln>
                <a:solidFill>
                  <a:schemeClr val="bg1"/>
                </a:solidFill>
                <a:effectLst/>
                <a:uFillTx/>
                <a:latin typeface="+mj-lt"/>
                <a:ea typeface="+mj-ea"/>
                <a:cs typeface="+mj-cs"/>
                <a:sym typeface="Arial" panose="020B0604020202090204"/>
              </a:rPr>
              <a:t> </a:t>
            </a:r>
          </a:p>
          <a:p>
            <a:pPr marL="342900" marR="0" indent="-342900" algn="l" defTabSz="914400" rtl="0" fontAlgn="auto" latinLnBrk="0" hangingPunct="0">
              <a:lnSpc>
                <a:spcPct val="100000"/>
              </a:lnSpc>
              <a:spcBef>
                <a:spcPts val="0"/>
              </a:spcBef>
              <a:spcAft>
                <a:spcPts val="0"/>
              </a:spcAft>
              <a:buClrTx/>
              <a:buSzTx/>
              <a:buAutoNum type="arabicPeriod"/>
            </a:pPr>
            <a:r>
              <a:rPr kumimoji="0" lang="en-US" altLang="zh-CN" sz="1800" b="0" i="0" u="none" strike="noStrike" cap="none" spc="0" normalizeH="0" baseline="0" dirty="0">
                <a:ln>
                  <a:noFill/>
                </a:ln>
                <a:solidFill>
                  <a:schemeClr val="bg1"/>
                </a:solidFill>
                <a:effectLst/>
                <a:uFillTx/>
                <a:latin typeface="+mj-lt"/>
                <a:ea typeface="+mj-ea"/>
                <a:cs typeface="+mj-cs"/>
                <a:sym typeface="Arial" panose="020B0604020202090204"/>
              </a:rPr>
              <a:t>If you do not know how to use it, you can click  “?” on the bottom left and check for instruction.</a:t>
            </a:r>
            <a:r>
              <a:rPr kumimoji="0" lang="zh-CN" altLang="en-US" sz="1800" b="0" i="0" u="none" strike="noStrike" cap="none" spc="0" normalizeH="0" baseline="0" dirty="0">
                <a:ln>
                  <a:noFill/>
                </a:ln>
                <a:solidFill>
                  <a:schemeClr val="bg1"/>
                </a:solidFill>
                <a:effectLst/>
                <a:uFillTx/>
                <a:latin typeface="+mj-lt"/>
                <a:ea typeface="+mj-ea"/>
                <a:cs typeface="+mj-cs"/>
                <a:sym typeface="Arial" panose="020B0604020202090204"/>
              </a:rPr>
              <a:t> </a:t>
            </a:r>
          </a:p>
        </p:txBody>
      </p:sp>
      <p:sp>
        <p:nvSpPr>
          <p:cNvPr id="18" name="矩形 17"/>
          <p:cNvSpPr/>
          <p:nvPr/>
        </p:nvSpPr>
        <p:spPr>
          <a:xfrm>
            <a:off x="4532559" y="2547556"/>
            <a:ext cx="541159"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9" name="矩形 18"/>
          <p:cNvSpPr/>
          <p:nvPr/>
        </p:nvSpPr>
        <p:spPr>
          <a:xfrm>
            <a:off x="5573002" y="7863137"/>
            <a:ext cx="531340"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26" name="直线箭头连接符 25"/>
          <p:cNvCxnSpPr/>
          <p:nvPr/>
        </p:nvCxnSpPr>
        <p:spPr>
          <a:xfrm flipV="1">
            <a:off x="6132198" y="4044899"/>
            <a:ext cx="2211860" cy="3818238"/>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7" name="矩形 26"/>
          <p:cNvSpPr/>
          <p:nvPr/>
        </p:nvSpPr>
        <p:spPr>
          <a:xfrm>
            <a:off x="8432113" y="2788594"/>
            <a:ext cx="2667687" cy="3104205"/>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6995" y="2135434"/>
            <a:ext cx="2981090" cy="645505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850" y="2135434"/>
            <a:ext cx="2981090" cy="645505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6259" y="2135434"/>
            <a:ext cx="2981090" cy="6455054"/>
          </a:xfrm>
          <a:prstGeom prst="rect">
            <a:avLst/>
          </a:prstGeom>
        </p:spPr>
      </p:pic>
      <p:sp>
        <p:nvSpPr>
          <p:cNvPr id="159" name="NO.2"/>
          <p:cNvSpPr/>
          <p:nvPr/>
        </p:nvSpPr>
        <p:spPr>
          <a:xfrm>
            <a:off x="358148" y="917344"/>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3.2</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1746037" y="974177"/>
            <a:ext cx="219456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Voice Assistant</a:t>
            </a:r>
          </a:p>
        </p:txBody>
      </p:sp>
      <p:sp>
        <p:nvSpPr>
          <p:cNvPr id="17" name="文本框 16"/>
          <p:cNvSpPr txBox="1"/>
          <p:nvPr/>
        </p:nvSpPr>
        <p:spPr>
          <a:xfrm>
            <a:off x="12213901" y="2548792"/>
            <a:ext cx="3750729" cy="23056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0"/>
              </a:spcAft>
              <a:buClrTx/>
              <a:buSzTx/>
            </a:pPr>
            <a:r>
              <a:rPr kumimoji="0" lang="en-US" altLang="zh-CN" sz="1800" b="0" i="0" u="none" strike="noStrike" cap="none" spc="0" normalizeH="0" baseline="0" dirty="0">
                <a:ln>
                  <a:noFill/>
                </a:ln>
                <a:solidFill>
                  <a:schemeClr val="bg1"/>
                </a:solidFill>
                <a:effectLst/>
                <a:uFillTx/>
                <a:latin typeface="+mj-lt"/>
                <a:ea typeface="+mj-ea"/>
                <a:cs typeface="+mj-cs"/>
                <a:sym typeface="Arial" panose="020B0604020202090204"/>
              </a:rPr>
              <a:t>3. You can give command to the voice assistant according to the instruction. When giving instruction, please press the mic icon.</a:t>
            </a:r>
          </a:p>
          <a:p>
            <a:pPr marR="0" algn="l" defTabSz="914400" rtl="0" fontAlgn="auto" latinLnBrk="0" hangingPunct="0">
              <a:lnSpc>
                <a:spcPct val="100000"/>
              </a:lnSpc>
              <a:spcBef>
                <a:spcPts val="0"/>
              </a:spcBef>
              <a:spcAft>
                <a:spcPts val="0"/>
              </a:spcAft>
              <a:buClrTx/>
              <a:buSzTx/>
            </a:pPr>
            <a:r>
              <a:rPr lang="en-US" altLang="zh-CN" sz="1800" dirty="0">
                <a:solidFill>
                  <a:schemeClr val="bg1"/>
                </a:solidFill>
                <a:latin typeface="+mj-lt"/>
                <a:ea typeface="+mj-ea"/>
                <a:cs typeface="+mj-cs"/>
                <a:sym typeface="Arial" panose="020B0604020202090204"/>
              </a:rPr>
              <a:t>4. If you want to do this in a more convenient way, you can click “Add to Home Screen” and create shortcut in the phone home page.</a:t>
            </a:r>
            <a:r>
              <a:rPr lang="zh-CN" altLang="en-US" sz="1800" dirty="0">
                <a:solidFill>
                  <a:schemeClr val="bg1"/>
                </a:solidFill>
                <a:latin typeface="+mj-lt"/>
                <a:ea typeface="+mj-ea"/>
                <a:cs typeface="+mj-cs"/>
                <a:sym typeface="Arial" panose="020B0604020202090204"/>
              </a:rPr>
              <a:t> </a:t>
            </a:r>
            <a:endParaRPr kumimoji="0" lang="zh-CN" altLang="en-US" sz="1800" b="0" i="0" u="none" strike="noStrike" cap="none" spc="0" normalizeH="0" baseline="0" dirty="0">
              <a:ln>
                <a:noFill/>
              </a:ln>
              <a:solidFill>
                <a:schemeClr val="bg1"/>
              </a:solidFill>
              <a:effectLst/>
              <a:uFillTx/>
              <a:latin typeface="+mj-lt"/>
              <a:ea typeface="+mj-ea"/>
              <a:cs typeface="+mj-cs"/>
              <a:sym typeface="Arial" panose="020B0604020202090204"/>
            </a:endParaRPr>
          </a:p>
        </p:txBody>
      </p:sp>
      <p:sp>
        <p:nvSpPr>
          <p:cNvPr id="28" name="矩形 27"/>
          <p:cNvSpPr/>
          <p:nvPr/>
        </p:nvSpPr>
        <p:spPr>
          <a:xfrm>
            <a:off x="5808054" y="7783042"/>
            <a:ext cx="1062681"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30" name="直线箭头连接符 29"/>
          <p:cNvCxnSpPr/>
          <p:nvPr/>
        </p:nvCxnSpPr>
        <p:spPr>
          <a:xfrm flipV="1">
            <a:off x="6887298" y="5324821"/>
            <a:ext cx="1062681" cy="2483708"/>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31" name="矩形 30"/>
          <p:cNvSpPr/>
          <p:nvPr/>
        </p:nvSpPr>
        <p:spPr>
          <a:xfrm>
            <a:off x="7981840" y="3864762"/>
            <a:ext cx="2600838" cy="2967837"/>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32" name="矩形 31"/>
          <p:cNvSpPr/>
          <p:nvPr/>
        </p:nvSpPr>
        <p:spPr>
          <a:xfrm>
            <a:off x="2438897" y="6068187"/>
            <a:ext cx="1816443"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34" name="直线箭头连接符 33"/>
          <p:cNvCxnSpPr/>
          <p:nvPr/>
        </p:nvCxnSpPr>
        <p:spPr>
          <a:xfrm flipV="1">
            <a:off x="4286686" y="5026262"/>
            <a:ext cx="757572" cy="1632833"/>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35" name="矩形 34"/>
          <p:cNvSpPr/>
          <p:nvPr/>
        </p:nvSpPr>
        <p:spPr>
          <a:xfrm>
            <a:off x="5065759" y="3552896"/>
            <a:ext cx="2555309"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NO.2"/>
          <p:cNvSpPr/>
          <p:nvPr/>
        </p:nvSpPr>
        <p:spPr>
          <a:xfrm>
            <a:off x="358148" y="917344"/>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3.2</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1746037" y="974177"/>
            <a:ext cx="237109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altLang="zh-CN" sz="2400" dirty="0">
                <a:solidFill>
                  <a:schemeClr val="bg1"/>
                </a:solidFill>
                <a:latin typeface="+mj-lt"/>
                <a:ea typeface="+mj-ea"/>
                <a:cs typeface="+mj-cs"/>
                <a:sym typeface="Arial" panose="020B0604020202090204"/>
              </a:rPr>
              <a:t>Voice Assistant</a:t>
            </a:r>
            <a:endParaRPr sz="2400"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11637704" y="2598896"/>
            <a:ext cx="3750729" cy="317009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0"/>
              </a:spcAft>
              <a:buClrTx/>
              <a:buSzTx/>
            </a:pPr>
            <a:r>
              <a:rPr kumimoji="0" lang="en-US" altLang="zh-CN" sz="2000" b="0" i="0" u="none" strike="noStrike" cap="none" spc="0" normalizeH="0" baseline="0" dirty="0">
                <a:ln>
                  <a:noFill/>
                </a:ln>
                <a:solidFill>
                  <a:schemeClr val="bg1"/>
                </a:solidFill>
                <a:effectLst/>
                <a:uFillTx/>
                <a:latin typeface="+mj-lt"/>
                <a:ea typeface="+mj-ea"/>
                <a:cs typeface="+mj-cs"/>
                <a:sym typeface="Arial" panose="020B0604020202090204"/>
              </a:rPr>
              <a:t>5. You can create Voice Assistant shortcut to the phone home page according to the instructions.</a:t>
            </a:r>
            <a:r>
              <a:rPr kumimoji="0" lang="zh-CN" altLang="en-US" sz="2000" b="0" i="0" u="none" strike="noStrike" cap="none" spc="0" normalizeH="0" baseline="0" dirty="0">
                <a:ln>
                  <a:noFill/>
                </a:ln>
                <a:solidFill>
                  <a:schemeClr val="bg1"/>
                </a:solidFill>
                <a:effectLst/>
                <a:uFillTx/>
                <a:latin typeface="+mj-lt"/>
                <a:ea typeface="+mj-ea"/>
                <a:cs typeface="+mj-cs"/>
                <a:sym typeface="Arial" panose="020B0604020202090204"/>
              </a:rPr>
              <a:t> </a:t>
            </a:r>
            <a:r>
              <a:rPr kumimoji="0" lang="zh-CN" altLang="en-US" sz="2000" b="0" i="0" u="none" strike="noStrike" cap="none" spc="0" normalizeH="0" baseline="0" dirty="0">
                <a:ln>
                  <a:noFill/>
                </a:ln>
                <a:solidFill>
                  <a:srgbClr val="FFFF00"/>
                </a:solidFill>
                <a:effectLst/>
                <a:uFillTx/>
                <a:latin typeface="+mj-lt"/>
                <a:ea typeface="+mj-ea"/>
                <a:cs typeface="+mj-cs"/>
                <a:sym typeface="Arial" panose="020B0604020202090204"/>
              </a:rPr>
              <a:t>（</a:t>
            </a:r>
            <a:r>
              <a:rPr lang="en-US" altLang="zh-CN" sz="2000" dirty="0">
                <a:solidFill>
                  <a:srgbClr val="FFFF00"/>
                </a:solidFill>
                <a:latin typeface="+mj-lt"/>
                <a:ea typeface="+mj-ea"/>
                <a:cs typeface="+mj-cs"/>
                <a:sym typeface="Arial" panose="020B0604020202090204"/>
              </a:rPr>
              <a:t>The pictures shown in the left are  instructions for iOS user.</a:t>
            </a:r>
            <a:r>
              <a:rPr kumimoji="0" lang="en-US" altLang="zh-CN" sz="2000" b="0" i="0" u="none" strike="noStrike" cap="none" spc="0" normalizeH="0" baseline="0" dirty="0">
                <a:ln>
                  <a:noFill/>
                </a:ln>
                <a:solidFill>
                  <a:srgbClr val="FFFF00"/>
                </a:solidFill>
                <a:effectLst/>
                <a:uFillTx/>
                <a:latin typeface="+mj-lt"/>
                <a:ea typeface="+mj-ea"/>
                <a:cs typeface="+mj-cs"/>
                <a:sym typeface="Arial" panose="020B0604020202090204"/>
              </a:rPr>
              <a:t>If you are  an android phone user, you only need to enable the access to create shortcut in the home page. </a:t>
            </a:r>
            <a:r>
              <a:rPr kumimoji="0" lang="zh-CN" altLang="en-US" sz="2000" b="0" i="0" u="none" strike="noStrike" cap="none" spc="0" normalizeH="0" baseline="0" dirty="0">
                <a:ln>
                  <a:noFill/>
                </a:ln>
                <a:solidFill>
                  <a:srgbClr val="FFFF00"/>
                </a:solidFill>
                <a:effectLst/>
                <a:uFillTx/>
                <a:latin typeface="+mj-lt"/>
                <a:ea typeface="+mj-ea"/>
                <a:cs typeface="+mj-cs"/>
                <a:sym typeface="Arial" panose="020B0604020202090204"/>
              </a:rPr>
              <a:t>）</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719" y="2004165"/>
            <a:ext cx="2994599" cy="6484306"/>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8318" y="2004165"/>
            <a:ext cx="2994599" cy="6484306"/>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2917" y="2004165"/>
            <a:ext cx="2994599" cy="6484306"/>
          </a:xfrm>
          <a:prstGeom prst="rect">
            <a:avLst/>
          </a:prstGeom>
        </p:spPr>
      </p:pic>
      <p:sp>
        <p:nvSpPr>
          <p:cNvPr id="18" name="矩形 17"/>
          <p:cNvSpPr/>
          <p:nvPr/>
        </p:nvSpPr>
        <p:spPr>
          <a:xfrm>
            <a:off x="7263428" y="6112701"/>
            <a:ext cx="429909"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9" name="矩形 18"/>
          <p:cNvSpPr/>
          <p:nvPr/>
        </p:nvSpPr>
        <p:spPr>
          <a:xfrm>
            <a:off x="8613573" y="4076220"/>
            <a:ext cx="771727" cy="800579"/>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20" name="矩形 19"/>
          <p:cNvSpPr/>
          <p:nvPr/>
        </p:nvSpPr>
        <p:spPr>
          <a:xfrm>
            <a:off x="3116064" y="7832942"/>
            <a:ext cx="429909"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NO.2"/>
          <p:cNvSpPr/>
          <p:nvPr/>
        </p:nvSpPr>
        <p:spPr>
          <a:xfrm>
            <a:off x="358148" y="917344"/>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3.3</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1746037" y="974177"/>
            <a:ext cx="343662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Environment Information</a:t>
            </a:r>
          </a:p>
        </p:txBody>
      </p:sp>
      <p:sp>
        <p:nvSpPr>
          <p:cNvPr id="8" name="矩形 7"/>
          <p:cNvSpPr/>
          <p:nvPr/>
        </p:nvSpPr>
        <p:spPr>
          <a:xfrm>
            <a:off x="11274375" y="2095805"/>
            <a:ext cx="5147248" cy="4707890"/>
          </a:xfrm>
          <a:prstGeom prst="rect">
            <a:avLst/>
          </a:prstGeom>
        </p:spPr>
        <p:txBody>
          <a:bodyPr wrap="square">
            <a:spAutoFit/>
          </a:bodyPr>
          <a:lstStyle/>
          <a:p>
            <a:pPr marL="457200" indent="-457200" algn="l">
              <a:buFont typeface="+mj-lt"/>
              <a:buAutoNum type="arabicPeriod"/>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After you complete the home information and location, you can see weather and environment information in the home page. You can also click it to see more details.</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p>
          <a:p>
            <a:pPr marL="457200" indent="-457200" algn="l">
              <a:buFont typeface="+mj-lt"/>
              <a:buAutoNum type="arabicPeriod"/>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If you have connected sensors devices  with the APP</a:t>
            </a:r>
            <a:r>
              <a:rPr lang="en-US" altLang="zh-CN" sz="2000"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FFFF00"/>
                </a:solidFill>
                <a:latin typeface="微软雅黑" panose="020B0503020204020204" pitchFamily="34" charset="-122"/>
                <a:ea typeface="微软雅黑" panose="020B0503020204020204" pitchFamily="34" charset="-122"/>
              </a:rPr>
              <a:t>For example:air purifier, thermometer,hygrometer etc),</a:t>
            </a:r>
            <a:r>
              <a:rPr lang="en-US" altLang="zh-CN" sz="2000" dirty="0">
                <a:solidFill>
                  <a:schemeClr val="bg1"/>
                </a:solidFill>
                <a:latin typeface="微软雅黑" panose="020B0503020204020204" pitchFamily="34" charset="-122"/>
                <a:ea typeface="微软雅黑" panose="020B0503020204020204" pitchFamily="34" charset="-122"/>
              </a:rPr>
              <a:t>it will show the environment information detected by these devices</a:t>
            </a:r>
            <a:r>
              <a:rPr lang="en-US" sz="2000" dirty="0">
                <a:solidFill>
                  <a:schemeClr val="bg1"/>
                </a:solidFill>
                <a:latin typeface="微软雅黑" panose="020B0503020204020204" pitchFamily="34" charset="-122"/>
                <a:ea typeface="微软雅黑" panose="020B0503020204020204" pitchFamily="34" charset="-122"/>
              </a:rPr>
              <a:t>.</a:t>
            </a:r>
            <a:endParaRPr lang="en-US" altLang="zh-CN" sz="2000" dirty="0">
              <a:solidFill>
                <a:schemeClr val="bg1"/>
              </a:solidFill>
              <a:latin typeface="微软雅黑" panose="020B0503020204020204" pitchFamily="34" charset="-122"/>
              <a:ea typeface="微软雅黑" panose="020B0503020204020204" pitchFamily="34" charset="-122"/>
            </a:endParaRPr>
          </a:p>
          <a:p>
            <a:pPr marL="457200" indent="-457200" algn="l">
              <a:buFont typeface="+mj-lt"/>
              <a:buAutoNum type="arabicPeriod"/>
            </a:pPr>
            <a:r>
              <a:rPr lang="en-US" altLang="zh-CN" sz="2000" dirty="0">
                <a:solidFill>
                  <a:schemeClr val="bg1"/>
                </a:solidFill>
                <a:latin typeface="微软雅黑" panose="020B0503020204020204" pitchFamily="34" charset="-122"/>
                <a:ea typeface="微软雅黑" panose="020B0503020204020204" pitchFamily="34" charset="-122"/>
              </a:rPr>
              <a:t>You can press the item and drag the information to adjust the orders.</a:t>
            </a:r>
            <a:r>
              <a:rPr lang="en-US" altLang="zh-CN" sz="2000" dirty="0">
                <a:solidFill>
                  <a:srgbClr val="FFFF00"/>
                </a:solidFill>
                <a:latin typeface="微软雅黑" panose="020B0503020204020204" pitchFamily="34" charset="-122"/>
                <a:ea typeface="微软雅黑" panose="020B0503020204020204" pitchFamily="34" charset="-122"/>
              </a:rPr>
              <a:t>(Only home owners and administrators have the access to control this).</a:t>
            </a:r>
            <a:endParaRPr lang="en-US" altLang="zh-CN" sz="2000" dirty="0">
              <a:solidFill>
                <a:schemeClr val="bg1"/>
              </a:solidFill>
              <a:latin typeface="微软雅黑" panose="020B0503020204020204" pitchFamily="34" charset="-122"/>
              <a:ea typeface="微软雅黑" panose="020B0503020204020204" pitchFamily="34" charset="-122"/>
            </a:endParaRPr>
          </a:p>
          <a:p>
            <a:pPr marL="457200" indent="-457200" algn="l">
              <a:buFont typeface="+mj-lt"/>
              <a:buAutoNum type="arabicPeriod"/>
            </a:pPr>
            <a:endParaRPr lang="zh-CN" altLang="en-US" sz="2000" dirty="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43993" y="2095805"/>
            <a:ext cx="2948255" cy="6383954"/>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92248" y="2095806"/>
            <a:ext cx="2948255" cy="6383954"/>
          </a:xfrm>
          <a:prstGeom prst="rect">
            <a:avLst/>
          </a:prstGeom>
        </p:spPr>
      </p:pic>
      <p:sp>
        <p:nvSpPr>
          <p:cNvPr id="14" name="矩形 13"/>
          <p:cNvSpPr/>
          <p:nvPr/>
        </p:nvSpPr>
        <p:spPr>
          <a:xfrm>
            <a:off x="4543993" y="2710193"/>
            <a:ext cx="2948255" cy="1088083"/>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5" name="矩形 14"/>
          <p:cNvSpPr/>
          <p:nvPr/>
        </p:nvSpPr>
        <p:spPr>
          <a:xfrm>
            <a:off x="9601199" y="4342573"/>
            <a:ext cx="738555" cy="3769796"/>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738" y="2095805"/>
            <a:ext cx="2948255" cy="6383955"/>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APP使用手册"/>
          <p:cNvSpPr/>
          <p:nvPr/>
        </p:nvSpPr>
        <p:spPr>
          <a:xfrm>
            <a:off x="1450763" y="928983"/>
            <a:ext cx="1596390" cy="840105"/>
          </a:xfrm>
          <a:prstGeom prst="rect">
            <a:avLst/>
          </a:prstGeom>
          <a:ln w="12700">
            <a:miter lim="400000"/>
          </a:ln>
        </p:spPr>
        <p:txBody>
          <a:bodyPr wrap="none" lIns="50800" tIns="50800" rIns="50800" bIns="50800" anchor="ctr">
            <a:spAutoFit/>
          </a:bodyPr>
          <a:lstStyle>
            <a:lvl1pPr>
              <a:defRPr sz="6500" b="1">
                <a:latin typeface="Helvetica"/>
                <a:ea typeface="Helvetica"/>
                <a:cs typeface="Helvetica"/>
                <a:sym typeface="Helvetica"/>
              </a:defRPr>
            </a:lvl1pPr>
          </a:lstStyle>
          <a:p>
            <a:r>
              <a:rPr lang="en-US" altLang="zh-CN" sz="4800" dirty="0">
                <a:solidFill>
                  <a:schemeClr val="bg1"/>
                </a:solidFill>
                <a:latin typeface="微软雅黑" panose="020B0503020204020204" pitchFamily="34" charset="-122"/>
                <a:ea typeface="微软雅黑" panose="020B0503020204020204" pitchFamily="34" charset="-122"/>
              </a:rPr>
              <a:t>Index</a:t>
            </a:r>
          </a:p>
        </p:txBody>
      </p:sp>
      <p:sp>
        <p:nvSpPr>
          <p:cNvPr id="2" name="文本框 1"/>
          <p:cNvSpPr txBox="1"/>
          <p:nvPr/>
        </p:nvSpPr>
        <p:spPr>
          <a:xfrm>
            <a:off x="232276" y="1930514"/>
            <a:ext cx="8775538" cy="729430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GB" altLang="zh-CN" sz="1800" b="1" dirty="0">
                <a:solidFill>
                  <a:schemeClr val="bg1"/>
                </a:solidFill>
                <a:latin typeface="Microsoft YaHei" panose="020B0503020204020204" pitchFamily="34" charset="-122"/>
                <a:ea typeface="Microsoft YaHei" panose="020B0503020204020204" pitchFamily="34" charset="-122"/>
              </a:rPr>
              <a:t>1</a:t>
            </a:r>
            <a:r>
              <a:rPr lang="zh-CN" altLang="en-GB" sz="1800" b="1" dirty="0">
                <a:solidFill>
                  <a:schemeClr val="bg1"/>
                </a:solidFill>
                <a:latin typeface="Microsoft YaHei" panose="020B0503020204020204" pitchFamily="34" charset="-122"/>
                <a:ea typeface="Microsoft YaHei" panose="020B0503020204020204" pitchFamily="34" charset="-122"/>
              </a:rPr>
              <a:t>、</a:t>
            </a:r>
            <a:r>
              <a:rPr lang="en-GB" altLang="zh-CN" sz="1800" b="1" dirty="0">
                <a:solidFill>
                  <a:schemeClr val="bg1"/>
                </a:solidFill>
                <a:latin typeface="Microsoft YaHei" panose="020B0503020204020204" pitchFamily="34" charset="-122"/>
                <a:ea typeface="Microsoft YaHei" panose="020B0503020204020204" pitchFamily="34" charset="-122"/>
              </a:rPr>
              <a:t>A</a:t>
            </a:r>
            <a:r>
              <a:rPr lang="en-US" altLang="zh-CN" sz="1800" b="1" dirty="0">
                <a:solidFill>
                  <a:schemeClr val="bg1"/>
                </a:solidFill>
                <a:latin typeface="Microsoft YaHei" panose="020B0503020204020204" pitchFamily="34" charset="-122"/>
                <a:ea typeface="Microsoft YaHei" panose="020B0503020204020204" pitchFamily="34" charset="-122"/>
              </a:rPr>
              <a:t>pp</a:t>
            </a:r>
            <a:r>
              <a:rPr lang="en-GB" altLang="zh-CN" sz="1800" b="1" dirty="0">
                <a:solidFill>
                  <a:schemeClr val="bg1"/>
                </a:solidFill>
                <a:latin typeface="Microsoft YaHei" panose="020B0503020204020204" pitchFamily="34" charset="-122"/>
                <a:ea typeface="Microsoft YaHei" panose="020B0503020204020204" pitchFamily="34" charset="-122"/>
              </a:rPr>
              <a:t> </a:t>
            </a:r>
            <a:r>
              <a:rPr lang="en-US" altLang="en-GB" sz="1800" b="1" dirty="0">
                <a:solidFill>
                  <a:schemeClr val="bg1"/>
                </a:solidFill>
                <a:latin typeface="Microsoft YaHei" panose="020B0503020204020204" pitchFamily="34" charset="-122"/>
                <a:ea typeface="Microsoft YaHei" panose="020B0503020204020204" pitchFamily="34" charset="-122"/>
              </a:rPr>
              <a:t>Download</a:t>
            </a:r>
            <a:r>
              <a:rPr lang="en-US" altLang="zh-CN" sz="1800" b="1" dirty="0">
                <a:solidFill>
                  <a:schemeClr val="bg1"/>
                </a:solidFill>
                <a:latin typeface="Microsoft YaHei" panose="020B0503020204020204" pitchFamily="34" charset="-122"/>
                <a:ea typeface="Microsoft YaHei" panose="020B0503020204020204" pitchFamily="34" charset="-122"/>
              </a:rPr>
              <a:t>-------------------------------------------------------------3 </a:t>
            </a:r>
          </a:p>
          <a:p>
            <a:pPr algn="l"/>
            <a:r>
              <a:rPr lang="en-US" altLang="zh-CN" sz="1800" b="1" dirty="0">
                <a:solidFill>
                  <a:schemeClr val="bg1"/>
                </a:solidFill>
                <a:latin typeface="Microsoft YaHei" panose="020B0503020204020204" pitchFamily="34" charset="-122"/>
                <a:ea typeface="Microsoft YaHei" panose="020B0503020204020204" pitchFamily="34" charset="-122"/>
              </a:rPr>
              <a:t>2</a:t>
            </a:r>
            <a:r>
              <a:rPr lang="zh-CN" altLang="en-US" sz="1800" b="1" dirty="0">
                <a:solidFill>
                  <a:schemeClr val="bg1"/>
                </a:solidFill>
                <a:latin typeface="Microsoft YaHei" panose="020B0503020204020204" pitchFamily="34" charset="-122"/>
                <a:ea typeface="Microsoft YaHei" panose="020B0503020204020204" pitchFamily="34" charset="-122"/>
              </a:rPr>
              <a:t>、</a:t>
            </a:r>
            <a:r>
              <a:rPr lang="en-US" altLang="zh-CN" sz="1800" b="1" dirty="0">
                <a:solidFill>
                  <a:schemeClr val="bg1"/>
                </a:solidFill>
                <a:latin typeface="Microsoft YaHei" panose="020B0503020204020204" pitchFamily="34" charset="-122"/>
                <a:ea typeface="Microsoft YaHei" panose="020B0503020204020204" pitchFamily="34" charset="-122"/>
              </a:rPr>
              <a:t>Register/Log in/Forgot Password----------------------------------------4 </a:t>
            </a:r>
          </a:p>
          <a:p>
            <a:pPr algn="l"/>
            <a:r>
              <a:rPr lang="en-US" altLang="zh-CN" sz="1800" b="1" dirty="0">
                <a:solidFill>
                  <a:schemeClr val="bg1"/>
                </a:solidFill>
                <a:latin typeface="Microsoft YaHei" panose="020B0503020204020204" pitchFamily="34" charset="-122"/>
                <a:ea typeface="Microsoft YaHei" panose="020B0503020204020204" pitchFamily="34" charset="-122"/>
              </a:rPr>
              <a:t>3</a:t>
            </a:r>
            <a:r>
              <a:rPr lang="zh-CN" altLang="en-US" sz="1800" b="1" dirty="0">
                <a:solidFill>
                  <a:schemeClr val="bg1"/>
                </a:solidFill>
                <a:latin typeface="Microsoft YaHei" panose="020B0503020204020204" pitchFamily="34" charset="-122"/>
                <a:ea typeface="Microsoft YaHei" panose="020B0503020204020204" pitchFamily="34" charset="-122"/>
              </a:rPr>
              <a:t>、</a:t>
            </a:r>
            <a:r>
              <a:rPr lang="en-US" altLang="zh-CN" sz="1800" b="1" dirty="0">
                <a:solidFill>
                  <a:schemeClr val="bg1"/>
                </a:solidFill>
                <a:latin typeface="Microsoft YaHei" panose="020B0503020204020204" pitchFamily="34" charset="-122"/>
                <a:ea typeface="Microsoft YaHei" panose="020B0503020204020204" pitchFamily="34" charset="-122"/>
              </a:rPr>
              <a:t>Use App---------------------------------------------------------------------9</a:t>
            </a:r>
            <a:br>
              <a:rPr lang="zh-CN" altLang="en-US" sz="1800" b="1" dirty="0">
                <a:solidFill>
                  <a:schemeClr val="bg1"/>
                </a:solidFill>
                <a:latin typeface="Microsoft YaHei" panose="020B0503020204020204" pitchFamily="34" charset="-122"/>
                <a:ea typeface="Microsoft YaHei" panose="020B0503020204020204" pitchFamily="34" charset="-122"/>
              </a:rPr>
            </a:br>
            <a:r>
              <a:rPr lang="en-US" altLang="zh-CN" sz="1800" dirty="0">
                <a:solidFill>
                  <a:schemeClr val="bg1"/>
                </a:solidFill>
                <a:latin typeface="Microsoft YaHei" panose="020B0503020204020204" pitchFamily="34" charset="-122"/>
                <a:ea typeface="Microsoft YaHei" panose="020B0503020204020204" pitchFamily="34" charset="-122"/>
              </a:rPr>
              <a:t>3.1 Home/Members Management---------------------------------------------10</a:t>
            </a:r>
          </a:p>
          <a:p>
            <a:pPr algn="l"/>
            <a:r>
              <a:rPr lang="en-US" altLang="zh-CN" sz="1800" dirty="0">
                <a:solidFill>
                  <a:schemeClr val="bg1"/>
                </a:solidFill>
                <a:latin typeface="Microsoft YaHei" panose="020B0503020204020204" pitchFamily="34" charset="-122"/>
                <a:ea typeface="Microsoft YaHei" panose="020B0503020204020204" pitchFamily="34" charset="-122"/>
              </a:rPr>
              <a:t>3.2 Voice Assistant--------------------------------------------------------------15</a:t>
            </a:r>
          </a:p>
          <a:p>
            <a:pPr algn="l"/>
            <a:r>
              <a:rPr lang="en-US" altLang="zh-CN" sz="1800" dirty="0">
                <a:solidFill>
                  <a:schemeClr val="bg1"/>
                </a:solidFill>
                <a:latin typeface="Microsoft YaHei" panose="020B0503020204020204" pitchFamily="34" charset="-122"/>
                <a:ea typeface="Microsoft YaHei" panose="020B0503020204020204" pitchFamily="34" charset="-122"/>
              </a:rPr>
              <a:t>3.3 Environment Information---------------------------------------------------18</a:t>
            </a:r>
          </a:p>
          <a:p>
            <a:pPr algn="l"/>
            <a:r>
              <a:rPr lang="en-US" altLang="zh-CN" sz="1800" dirty="0">
                <a:solidFill>
                  <a:schemeClr val="bg1"/>
                </a:solidFill>
                <a:latin typeface="Microsoft YaHei" panose="020B0503020204020204" pitchFamily="34" charset="-122"/>
                <a:ea typeface="Microsoft YaHei" panose="020B0503020204020204" pitchFamily="34" charset="-122"/>
              </a:rPr>
              <a:t>3.4 Add Devices---------------------------------------------------------</a:t>
            </a:r>
            <a:r>
              <a:rPr lang="en-US" altLang="zh-CN" sz="1800" dirty="0">
                <a:solidFill>
                  <a:schemeClr val="bg1"/>
                </a:solidFill>
                <a:latin typeface="Microsoft YaHei" panose="020B0503020204020204" pitchFamily="34" charset="-122"/>
                <a:ea typeface="Microsoft YaHei" panose="020B0503020204020204" pitchFamily="34" charset="-122"/>
                <a:sym typeface="+mn-ea"/>
              </a:rPr>
              <a:t>--------</a:t>
            </a:r>
            <a:r>
              <a:rPr lang="en-US" altLang="zh-CN" sz="1800" dirty="0">
                <a:solidFill>
                  <a:schemeClr val="bg1"/>
                </a:solidFill>
                <a:latin typeface="Microsoft YaHei" panose="020B0503020204020204" pitchFamily="34" charset="-122"/>
                <a:ea typeface="Microsoft YaHei" panose="020B0503020204020204" pitchFamily="34" charset="-122"/>
              </a:rPr>
              <a:t>19</a:t>
            </a:r>
          </a:p>
          <a:p>
            <a:pPr algn="l"/>
            <a:r>
              <a:rPr lang="en-US" altLang="zh-CN" sz="1800" dirty="0">
                <a:solidFill>
                  <a:schemeClr val="bg1"/>
                </a:solidFill>
                <a:latin typeface="Microsoft YaHei" panose="020B0503020204020204" pitchFamily="34" charset="-122"/>
                <a:ea typeface="Microsoft YaHei" panose="020B0503020204020204" pitchFamily="34" charset="-122"/>
              </a:rPr>
              <a:t>  3.4.1 Add Manually-</a:t>
            </a:r>
            <a:r>
              <a:rPr lang="en-GB" altLang="zh-CN" sz="1800" dirty="0">
                <a:solidFill>
                  <a:schemeClr val="bg1"/>
                </a:solidFill>
                <a:latin typeface="Microsoft YaHei" panose="020B0503020204020204" pitchFamily="34" charset="-122"/>
                <a:ea typeface="Microsoft YaHei" panose="020B0503020204020204" pitchFamily="34" charset="-122"/>
              </a:rPr>
              <a:t>Wi-Fi </a:t>
            </a:r>
            <a:r>
              <a:rPr lang="en-US" altLang="en-GB" sz="1800" dirty="0">
                <a:solidFill>
                  <a:schemeClr val="bg1"/>
                </a:solidFill>
                <a:latin typeface="Microsoft YaHei" panose="020B0503020204020204" pitchFamily="34" charset="-122"/>
                <a:ea typeface="Microsoft YaHei" panose="020B0503020204020204" pitchFamily="34" charset="-122"/>
              </a:rPr>
              <a:t>Device</a:t>
            </a:r>
            <a:r>
              <a:rPr lang="en-US" altLang="zh-CN" sz="1800" dirty="0">
                <a:solidFill>
                  <a:schemeClr val="bg1"/>
                </a:solidFill>
                <a:latin typeface="Microsoft YaHei" panose="020B0503020204020204" pitchFamily="34" charset="-122"/>
                <a:ea typeface="Microsoft YaHei" panose="020B0503020204020204" pitchFamily="34" charset="-122"/>
              </a:rPr>
              <a:t>-EZ Mode----------------------------------21</a:t>
            </a:r>
          </a:p>
          <a:p>
            <a:pPr algn="l"/>
            <a:r>
              <a:rPr lang="en-US" altLang="zh-CN"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sym typeface="+mn-ea"/>
              </a:rPr>
              <a:t>Add Manually</a:t>
            </a:r>
            <a:r>
              <a:rPr lang="en-US" altLang="zh-CN" sz="1800" dirty="0">
                <a:solidFill>
                  <a:schemeClr val="bg1"/>
                </a:solidFill>
                <a:latin typeface="Microsoft YaHei" panose="020B0503020204020204" pitchFamily="34" charset="-122"/>
                <a:ea typeface="Microsoft YaHei" panose="020B0503020204020204" pitchFamily="34" charset="-122"/>
              </a:rPr>
              <a:t>-</a:t>
            </a:r>
            <a:r>
              <a:rPr lang="en-GB" altLang="zh-CN" sz="1800" dirty="0">
                <a:solidFill>
                  <a:schemeClr val="bg1"/>
                </a:solidFill>
                <a:latin typeface="Microsoft YaHei" panose="020B0503020204020204" pitchFamily="34" charset="-122"/>
                <a:ea typeface="Microsoft YaHei" panose="020B0503020204020204" pitchFamily="34" charset="-122"/>
              </a:rPr>
              <a:t>Wi-Fi </a:t>
            </a:r>
            <a:r>
              <a:rPr lang="en-US" altLang="en-GB" sz="1800" dirty="0">
                <a:solidFill>
                  <a:schemeClr val="bg1"/>
                </a:solidFill>
                <a:latin typeface="Microsoft YaHei" panose="020B0503020204020204" pitchFamily="34" charset="-122"/>
                <a:ea typeface="Microsoft YaHei" panose="020B0503020204020204" pitchFamily="34" charset="-122"/>
                <a:sym typeface="+mn-ea"/>
              </a:rPr>
              <a:t>Device</a:t>
            </a:r>
            <a:r>
              <a:rPr lang="en-US" altLang="zh-CN" sz="1800" dirty="0">
                <a:solidFill>
                  <a:schemeClr val="bg1"/>
                </a:solidFill>
                <a:latin typeface="Microsoft YaHei" panose="020B0503020204020204" pitchFamily="34" charset="-122"/>
                <a:ea typeface="Microsoft YaHei" panose="020B0503020204020204" pitchFamily="34" charset="-122"/>
              </a:rPr>
              <a:t>-AP Mode----------------------------------22</a:t>
            </a:r>
          </a:p>
          <a:p>
            <a:pPr algn="l"/>
            <a:r>
              <a:rPr lang="en-US" altLang="zh-CN"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sym typeface="+mn-ea"/>
              </a:rPr>
              <a:t>Add Manually</a:t>
            </a:r>
            <a:r>
              <a:rPr lang="en-US" altLang="zh-CN" sz="1800" dirty="0">
                <a:solidFill>
                  <a:schemeClr val="bg1"/>
                </a:solidFill>
                <a:latin typeface="Microsoft YaHei" panose="020B0503020204020204" pitchFamily="34" charset="-122"/>
                <a:ea typeface="Microsoft YaHei" panose="020B0503020204020204" pitchFamily="34" charset="-122"/>
              </a:rPr>
              <a:t>-</a:t>
            </a:r>
            <a:r>
              <a:rPr lang="en-GB" altLang="zh-CN" sz="1800" dirty="0">
                <a:solidFill>
                  <a:schemeClr val="bg1"/>
                </a:solidFill>
                <a:latin typeface="Microsoft YaHei" panose="020B0503020204020204" pitchFamily="34" charset="-122"/>
                <a:ea typeface="Microsoft YaHei" panose="020B0503020204020204" pitchFamily="34" charset="-122"/>
              </a:rPr>
              <a:t>Wi-Fi </a:t>
            </a:r>
            <a:r>
              <a:rPr lang="en-US" altLang="en-GB" sz="1800" dirty="0">
                <a:solidFill>
                  <a:schemeClr val="bg1"/>
                </a:solidFill>
                <a:latin typeface="Microsoft YaHei" panose="020B0503020204020204" pitchFamily="34" charset="-122"/>
                <a:ea typeface="Microsoft YaHei" panose="020B0503020204020204" pitchFamily="34" charset="-122"/>
                <a:sym typeface="+mn-ea"/>
              </a:rPr>
              <a:t>Device</a:t>
            </a:r>
            <a:r>
              <a:rPr lang="en-US" altLang="zh-CN" sz="1800" dirty="0">
                <a:solidFill>
                  <a:schemeClr val="bg1"/>
                </a:solidFill>
                <a:latin typeface="Microsoft YaHei" panose="020B0503020204020204" pitchFamily="34" charset="-122"/>
                <a:ea typeface="Microsoft YaHei" panose="020B0503020204020204" pitchFamily="34" charset="-122"/>
              </a:rPr>
              <a:t>-Enter Wi-Fi Password---------------------23</a:t>
            </a:r>
          </a:p>
          <a:p>
            <a:pPr algn="l"/>
            <a:r>
              <a:rPr lang="en-US" altLang="zh-CN"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sym typeface="+mn-ea"/>
              </a:rPr>
              <a:t>Add Manually</a:t>
            </a:r>
            <a:r>
              <a:rPr lang="en-US" altLang="zh-CN" sz="1800" dirty="0">
                <a:solidFill>
                  <a:schemeClr val="bg1"/>
                </a:solidFill>
                <a:latin typeface="Microsoft YaHei" panose="020B0503020204020204" pitchFamily="34" charset="-122"/>
                <a:ea typeface="Microsoft YaHei" panose="020B0503020204020204" pitchFamily="34" charset="-122"/>
              </a:rPr>
              <a:t>-</a:t>
            </a:r>
            <a:r>
              <a:rPr lang="en-GB" altLang="zh-CN" sz="1800" dirty="0">
                <a:solidFill>
                  <a:schemeClr val="bg1"/>
                </a:solidFill>
                <a:latin typeface="Microsoft YaHei" panose="020B0503020204020204" pitchFamily="34" charset="-122"/>
                <a:ea typeface="Microsoft YaHei" panose="020B0503020204020204" pitchFamily="34" charset="-122"/>
              </a:rPr>
              <a:t>Wi-Fi </a:t>
            </a:r>
            <a:r>
              <a:rPr lang="en-US" altLang="en-GB" sz="1800" dirty="0">
                <a:solidFill>
                  <a:schemeClr val="bg1"/>
                </a:solidFill>
                <a:latin typeface="Microsoft YaHei" panose="020B0503020204020204" pitchFamily="34" charset="-122"/>
                <a:ea typeface="Microsoft YaHei" panose="020B0503020204020204" pitchFamily="34" charset="-122"/>
                <a:sym typeface="+mn-ea"/>
              </a:rPr>
              <a:t>Device</a:t>
            </a:r>
            <a:r>
              <a:rPr lang="en-US" altLang="zh-CN" sz="1800" dirty="0">
                <a:solidFill>
                  <a:schemeClr val="bg1"/>
                </a:solidFill>
                <a:latin typeface="Microsoft YaHei" panose="020B0503020204020204" pitchFamily="34" charset="-122"/>
                <a:ea typeface="Microsoft YaHei" panose="020B0503020204020204" pitchFamily="34" charset="-122"/>
              </a:rPr>
              <a:t>-Network Configuration-------------</a:t>
            </a:r>
            <a:r>
              <a:rPr lang="en-US" altLang="zh-CN" sz="1800" dirty="0">
                <a:solidFill>
                  <a:schemeClr val="bg1"/>
                </a:solidFill>
                <a:latin typeface="Microsoft YaHei" panose="020B0503020204020204" pitchFamily="34" charset="-122"/>
                <a:ea typeface="Microsoft YaHei" panose="020B0503020204020204" pitchFamily="34" charset="-122"/>
                <a:sym typeface="+mn-ea"/>
              </a:rPr>
              <a:t>-</a:t>
            </a:r>
            <a:r>
              <a:rPr lang="en-US" altLang="zh-CN" sz="1800" dirty="0">
                <a:solidFill>
                  <a:schemeClr val="bg1"/>
                </a:solidFill>
                <a:latin typeface="Microsoft YaHei" panose="020B0503020204020204" pitchFamily="34" charset="-122"/>
                <a:ea typeface="Microsoft YaHei" panose="020B0503020204020204" pitchFamily="34" charset="-122"/>
              </a:rPr>
              <a:t>-----24</a:t>
            </a:r>
          </a:p>
          <a:p>
            <a:pPr algn="l"/>
            <a:r>
              <a:rPr lang="en-US" altLang="zh-CN" sz="1800" dirty="0">
                <a:solidFill>
                  <a:schemeClr val="bg1"/>
                </a:solidFill>
                <a:latin typeface="Microsoft YaHei" panose="020B0503020204020204" pitchFamily="34" charset="-122"/>
                <a:ea typeface="Microsoft YaHei" panose="020B0503020204020204" pitchFamily="34" charset="-122"/>
              </a:rPr>
              <a:t>          Add Manually-</a:t>
            </a:r>
            <a:r>
              <a:rPr lang="en-US" altLang="zh-CN" sz="1800" dirty="0" err="1">
                <a:solidFill>
                  <a:schemeClr val="bg1"/>
                </a:solidFill>
                <a:latin typeface="Microsoft YaHei" panose="020B0503020204020204" pitchFamily="34" charset="-122"/>
                <a:ea typeface="Microsoft YaHei" panose="020B0503020204020204" pitchFamily="34" charset="-122"/>
              </a:rPr>
              <a:t>Wi-fi</a:t>
            </a:r>
            <a:r>
              <a:rPr lang="en-US" altLang="zh-CN" sz="1800" dirty="0">
                <a:solidFill>
                  <a:schemeClr val="bg1"/>
                </a:solidFill>
                <a:latin typeface="Microsoft YaHei" panose="020B0503020204020204" pitchFamily="34" charset="-122"/>
                <a:ea typeface="Microsoft YaHei" panose="020B0503020204020204" pitchFamily="34" charset="-122"/>
              </a:rPr>
              <a:t> </a:t>
            </a:r>
            <a:r>
              <a:rPr lang="en-US" altLang="zh-CN" sz="1800" dirty="0" err="1">
                <a:solidFill>
                  <a:schemeClr val="bg1"/>
                </a:solidFill>
                <a:latin typeface="Microsoft YaHei" panose="020B0503020204020204" pitchFamily="34" charset="-122"/>
                <a:ea typeface="Microsoft YaHei" panose="020B0503020204020204" pitchFamily="34" charset="-122"/>
              </a:rPr>
              <a:t>bluetooth</a:t>
            </a:r>
            <a:r>
              <a:rPr lang="en-US" altLang="zh-CN" sz="1800" dirty="0">
                <a:solidFill>
                  <a:schemeClr val="bg1"/>
                </a:solidFill>
                <a:latin typeface="Microsoft YaHei" panose="020B0503020204020204" pitchFamily="34" charset="-122"/>
                <a:ea typeface="Microsoft YaHei" panose="020B0503020204020204" pitchFamily="34" charset="-122"/>
              </a:rPr>
              <a:t> dual mode network--------------------28</a:t>
            </a:r>
          </a:p>
          <a:p>
            <a:pPr algn="l"/>
            <a:r>
              <a:rPr lang="en-US" altLang="zh-CN" sz="1800" dirty="0">
                <a:solidFill>
                  <a:schemeClr val="bg1"/>
                </a:solidFill>
                <a:latin typeface="Microsoft YaHei" panose="020B0503020204020204" pitchFamily="34" charset="-122"/>
                <a:ea typeface="Microsoft YaHei" panose="020B0503020204020204" pitchFamily="34" charset="-122"/>
              </a:rPr>
              <a:t>  3.4.2 </a:t>
            </a:r>
            <a:r>
              <a:rPr lang="en-US" altLang="zh-CN" sz="1800" dirty="0">
                <a:solidFill>
                  <a:schemeClr val="bg1"/>
                </a:solidFill>
                <a:latin typeface="Microsoft YaHei" panose="020B0503020204020204" pitchFamily="34" charset="-122"/>
                <a:ea typeface="Microsoft YaHei" panose="020B0503020204020204" pitchFamily="34" charset="-122"/>
                <a:sym typeface="+mn-ea"/>
              </a:rPr>
              <a:t>Add Manually</a:t>
            </a:r>
            <a:r>
              <a:rPr lang="en-US" altLang="zh-CN" sz="1800" dirty="0">
                <a:solidFill>
                  <a:schemeClr val="bg1"/>
                </a:solidFill>
                <a:latin typeface="Microsoft YaHei" panose="020B0503020204020204" pitchFamily="34" charset="-122"/>
                <a:ea typeface="Microsoft YaHei" panose="020B0503020204020204" pitchFamily="34" charset="-122"/>
              </a:rPr>
              <a:t>-</a:t>
            </a:r>
            <a:r>
              <a:rPr lang="en-GB" altLang="zh-CN" sz="1800" dirty="0">
                <a:solidFill>
                  <a:schemeClr val="bg1"/>
                </a:solidFill>
                <a:latin typeface="Microsoft YaHei" panose="020B0503020204020204" pitchFamily="34" charset="-122"/>
                <a:ea typeface="Microsoft YaHei" panose="020B0503020204020204" pitchFamily="34" charset="-122"/>
              </a:rPr>
              <a:t>Zigbee </a:t>
            </a:r>
            <a:r>
              <a:rPr lang="en-US" altLang="en-GB" sz="1800" dirty="0">
                <a:solidFill>
                  <a:schemeClr val="bg1"/>
                </a:solidFill>
                <a:latin typeface="Microsoft YaHei" panose="020B0503020204020204" pitchFamily="34" charset="-122"/>
                <a:ea typeface="Microsoft YaHei" panose="020B0503020204020204" pitchFamily="34" charset="-122"/>
              </a:rPr>
              <a:t>Device</a:t>
            </a:r>
            <a:r>
              <a:rPr lang="en-US" altLang="zh-CN" sz="1800" dirty="0">
                <a:solidFill>
                  <a:schemeClr val="bg1"/>
                </a:solidFill>
                <a:latin typeface="Microsoft YaHei" panose="020B0503020204020204" pitchFamily="34" charset="-122"/>
                <a:ea typeface="Microsoft YaHei" panose="020B0503020204020204" pitchFamily="34" charset="-122"/>
              </a:rPr>
              <a:t>-------------------------------------------35</a:t>
            </a:r>
          </a:p>
          <a:p>
            <a:pPr algn="l"/>
            <a:r>
              <a:rPr lang="en-US" altLang="zh-CN" sz="1800" dirty="0">
                <a:solidFill>
                  <a:schemeClr val="bg1"/>
                </a:solidFill>
                <a:latin typeface="Microsoft YaHei" panose="020B0503020204020204" pitchFamily="34" charset="-122"/>
                <a:ea typeface="Microsoft YaHei" panose="020B0503020204020204" pitchFamily="34" charset="-122"/>
              </a:rPr>
              <a:t>  3.4.3 </a:t>
            </a:r>
            <a:r>
              <a:rPr lang="en-US" altLang="zh-CN" sz="1800" dirty="0">
                <a:solidFill>
                  <a:schemeClr val="bg1"/>
                </a:solidFill>
                <a:latin typeface="Microsoft YaHei" panose="020B0503020204020204" pitchFamily="34" charset="-122"/>
                <a:ea typeface="Microsoft YaHei" panose="020B0503020204020204" pitchFamily="34" charset="-122"/>
                <a:sym typeface="+mn-ea"/>
              </a:rPr>
              <a:t>Add Manually</a:t>
            </a:r>
            <a:r>
              <a:rPr lang="en-US" altLang="zh-CN" sz="1800" dirty="0">
                <a:solidFill>
                  <a:schemeClr val="bg1"/>
                </a:solidFill>
                <a:latin typeface="Microsoft YaHei" panose="020B0503020204020204" pitchFamily="34" charset="-122"/>
                <a:ea typeface="Microsoft YaHei" panose="020B0503020204020204" pitchFamily="34" charset="-122"/>
              </a:rPr>
              <a:t>-</a:t>
            </a:r>
            <a:r>
              <a:rPr lang="en-GB" altLang="zh-CN" sz="1800" dirty="0">
                <a:solidFill>
                  <a:schemeClr val="bg1"/>
                </a:solidFill>
                <a:latin typeface="Microsoft YaHei" panose="020B0503020204020204" pitchFamily="34" charset="-122"/>
                <a:ea typeface="Microsoft YaHei" panose="020B0503020204020204" pitchFamily="34" charset="-122"/>
              </a:rPr>
              <a:t>IPC </a:t>
            </a:r>
            <a:r>
              <a:rPr lang="en-US" altLang="en-GB" sz="1800" dirty="0">
                <a:solidFill>
                  <a:schemeClr val="bg1"/>
                </a:solidFill>
                <a:latin typeface="Microsoft YaHei" panose="020B0503020204020204" pitchFamily="34" charset="-122"/>
                <a:ea typeface="Microsoft YaHei" panose="020B0503020204020204" pitchFamily="34" charset="-122"/>
              </a:rPr>
              <a:t>Device</a:t>
            </a:r>
            <a:r>
              <a:rPr lang="en-US" altLang="zh-CN" sz="1800" dirty="0">
                <a:solidFill>
                  <a:schemeClr val="bg1"/>
                </a:solidFill>
                <a:latin typeface="Microsoft YaHei" panose="020B0503020204020204" pitchFamily="34" charset="-122"/>
                <a:ea typeface="Microsoft YaHei" panose="020B0503020204020204" pitchFamily="34" charset="-122"/>
              </a:rPr>
              <a:t>-Wired Network Configuration-------------38</a:t>
            </a:r>
          </a:p>
          <a:p>
            <a:pPr algn="l"/>
            <a:r>
              <a:rPr lang="en-US" altLang="zh-CN" sz="1800" dirty="0">
                <a:solidFill>
                  <a:schemeClr val="bg1"/>
                </a:solidFill>
                <a:latin typeface="Microsoft YaHei" panose="020B0503020204020204" pitchFamily="34" charset="-122"/>
                <a:ea typeface="Microsoft YaHei" panose="020B0503020204020204" pitchFamily="34" charset="-122"/>
              </a:rPr>
              <a:t>  3.4.4 Search Device------------------------------------------------------------40</a:t>
            </a:r>
          </a:p>
          <a:p>
            <a:pPr algn="l"/>
            <a:r>
              <a:rPr lang="en-US" altLang="zh-CN"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sym typeface="+mn-ea"/>
              </a:rPr>
              <a:t>Search Device</a:t>
            </a:r>
            <a:r>
              <a:rPr lang="en-US" altLang="zh-CN" sz="1800" dirty="0">
                <a:solidFill>
                  <a:schemeClr val="bg1"/>
                </a:solidFill>
                <a:latin typeface="Microsoft YaHei" panose="020B0503020204020204" pitchFamily="34" charset="-122"/>
                <a:ea typeface="Microsoft YaHei" panose="020B0503020204020204" pitchFamily="34" charset="-122"/>
              </a:rPr>
              <a:t>-Request for Permission---------------------------------41</a:t>
            </a:r>
          </a:p>
          <a:p>
            <a:pPr algn="l"/>
            <a:r>
              <a:rPr lang="en-US" altLang="zh-CN"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sym typeface="+mn-ea"/>
              </a:rPr>
              <a:t>Search Device</a:t>
            </a:r>
            <a:r>
              <a:rPr lang="en-US" altLang="zh-CN" sz="1800" dirty="0">
                <a:solidFill>
                  <a:schemeClr val="bg1"/>
                </a:solidFill>
                <a:latin typeface="Microsoft YaHei" panose="020B0503020204020204" pitchFamily="34" charset="-122"/>
                <a:ea typeface="Microsoft YaHei" panose="020B0503020204020204" pitchFamily="34" charset="-122"/>
              </a:rPr>
              <a:t>-</a:t>
            </a:r>
            <a:r>
              <a:rPr sz="1800" dirty="0">
                <a:solidFill>
                  <a:schemeClr val="bg1"/>
                </a:solidFill>
                <a:latin typeface="Microsoft YaHei" panose="020B0503020204020204" pitchFamily="34" charset="-122"/>
                <a:ea typeface="Microsoft YaHei" panose="020B0503020204020204" pitchFamily="34" charset="-122"/>
              </a:rPr>
              <a:t>EZ mode that Supports Add Devices Manually </a:t>
            </a:r>
            <a:r>
              <a:rPr lang="en-US" altLang="zh-CN" sz="1800" dirty="0">
                <a:solidFill>
                  <a:schemeClr val="bg1"/>
                </a:solidFill>
                <a:latin typeface="Microsoft YaHei" panose="020B0503020204020204" pitchFamily="34" charset="-122"/>
                <a:ea typeface="Microsoft YaHei" panose="020B0503020204020204" pitchFamily="34" charset="-122"/>
              </a:rPr>
              <a:t>-------43</a:t>
            </a:r>
          </a:p>
          <a:p>
            <a:pPr algn="l"/>
            <a:r>
              <a:rPr lang="zh-CN" altLang="en-US"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rPr>
              <a:t>3.4.5 </a:t>
            </a:r>
            <a:r>
              <a:rPr sz="1800" dirty="0">
                <a:solidFill>
                  <a:schemeClr val="bg1"/>
                </a:solidFill>
                <a:latin typeface="Microsoft YaHei" panose="020B0503020204020204" pitchFamily="34" charset="-122"/>
                <a:ea typeface="Microsoft YaHei" panose="020B0503020204020204" pitchFamily="34" charset="-122"/>
              </a:rPr>
              <a:t>can to Pair Devices ：Scan QR code in NB Products or Enter Code</a:t>
            </a:r>
            <a:r>
              <a:rPr lang="en-US" altLang="zh-CN" sz="1800" dirty="0">
                <a:solidFill>
                  <a:schemeClr val="bg1"/>
                </a:solidFill>
                <a:latin typeface="Microsoft YaHei" panose="020B0503020204020204" pitchFamily="34" charset="-122"/>
                <a:ea typeface="Microsoft YaHei" panose="020B0503020204020204" pitchFamily="34" charset="-122"/>
              </a:rPr>
              <a:t>---44</a:t>
            </a:r>
          </a:p>
          <a:p>
            <a:pPr algn="l"/>
            <a:r>
              <a:rPr lang="en-US" altLang="zh-CN" sz="1800" dirty="0">
                <a:solidFill>
                  <a:schemeClr val="bg1"/>
                </a:solidFill>
                <a:latin typeface="微软雅黑" panose="020B0503020204020204" pitchFamily="34" charset="-122"/>
                <a:ea typeface="微软雅黑" panose="020B0503020204020204" pitchFamily="34" charset="-122"/>
              </a:rPr>
              <a:t>          Added the distribution method of scanning code </a:t>
            </a:r>
          </a:p>
          <a:p>
            <a:pPr algn="l"/>
            <a:r>
              <a:rPr lang="en-US" altLang="zh-CN" sz="1800" dirty="0">
                <a:solidFill>
                  <a:schemeClr val="bg1"/>
                </a:solidFill>
                <a:latin typeface="微软雅黑" panose="020B0503020204020204" pitchFamily="34" charset="-122"/>
                <a:ea typeface="微软雅黑" panose="020B0503020204020204" pitchFamily="34" charset="-122"/>
              </a:rPr>
              <a:t>                                                       distribution network----------------------45</a:t>
            </a:r>
            <a:endParaRPr lang="zh-CN" altLang="en-US" sz="1800" dirty="0">
              <a:solidFill>
                <a:schemeClr val="bg1"/>
              </a:solidFill>
              <a:latin typeface="Microsoft YaHei" panose="020B0503020204020204" pitchFamily="34" charset="-122"/>
              <a:ea typeface="Microsoft YaHei" panose="020B0503020204020204" pitchFamily="34" charset="-122"/>
            </a:endParaRPr>
          </a:p>
          <a:p>
            <a:pPr algn="l"/>
            <a:r>
              <a:rPr lang="en-US" altLang="zh-CN" sz="1800" dirty="0">
                <a:solidFill>
                  <a:schemeClr val="bg1"/>
                </a:solidFill>
                <a:latin typeface="Microsoft YaHei" panose="020B0503020204020204" pitchFamily="34" charset="-122"/>
                <a:ea typeface="Microsoft YaHei" panose="020B0503020204020204" pitchFamily="34" charset="-122"/>
              </a:rPr>
              <a:t>  3.5 Device List----------------------------------------------------------</a:t>
            </a:r>
            <a:r>
              <a:rPr lang="en-US" altLang="zh-CN" sz="1800" dirty="0">
                <a:solidFill>
                  <a:schemeClr val="bg1"/>
                </a:solidFill>
                <a:latin typeface="Microsoft YaHei" panose="020B0503020204020204" pitchFamily="34" charset="-122"/>
                <a:ea typeface="Microsoft YaHei" panose="020B0503020204020204" pitchFamily="34" charset="-122"/>
                <a:sym typeface="+mn-ea"/>
              </a:rPr>
              <a:t>----</a:t>
            </a:r>
            <a:r>
              <a:rPr lang="en-US" altLang="zh-CN" sz="1800" dirty="0">
                <a:solidFill>
                  <a:schemeClr val="bg1"/>
                </a:solidFill>
                <a:latin typeface="Microsoft YaHei" panose="020B0503020204020204" pitchFamily="34" charset="-122"/>
                <a:ea typeface="Microsoft YaHei" panose="020B0503020204020204" pitchFamily="34" charset="-122"/>
              </a:rPr>
              <a:t>---46</a:t>
            </a:r>
          </a:p>
          <a:p>
            <a:pPr algn="l"/>
            <a:r>
              <a:rPr lang="en-US" altLang="zh-CN" sz="1800" dirty="0">
                <a:solidFill>
                  <a:schemeClr val="bg1"/>
                </a:solidFill>
                <a:latin typeface="Microsoft YaHei" panose="020B0503020204020204" pitchFamily="34" charset="-122"/>
                <a:ea typeface="Microsoft YaHei" panose="020B0503020204020204" pitchFamily="34" charset="-122"/>
              </a:rPr>
              <a:t>  3.5.1 Device management----------------------------------------------------47</a:t>
            </a:r>
          </a:p>
          <a:p>
            <a:pPr algn="l"/>
            <a:r>
              <a:rPr lang="en-US" altLang="zh-CN" sz="1800" dirty="0">
                <a:solidFill>
                  <a:schemeClr val="bg1"/>
                </a:solidFill>
                <a:latin typeface="Microsoft YaHei" panose="020B0503020204020204" pitchFamily="34" charset="-122"/>
                <a:ea typeface="Microsoft YaHei" panose="020B0503020204020204" pitchFamily="34" charset="-122"/>
              </a:rPr>
              <a:t>           Room Sequence--------------------------------------------------------48</a:t>
            </a:r>
          </a:p>
          <a:p>
            <a:pPr algn="l"/>
            <a:r>
              <a:rPr lang="en-US" altLang="zh-CN" sz="1800" dirty="0">
                <a:solidFill>
                  <a:schemeClr val="bg1"/>
                </a:solidFill>
                <a:latin typeface="Microsoft YaHei" panose="020B0503020204020204" pitchFamily="34" charset="-122"/>
                <a:ea typeface="Microsoft YaHei" panose="020B0503020204020204" pitchFamily="34" charset="-122"/>
              </a:rPr>
              <a:t>  3.5.2 </a:t>
            </a:r>
            <a:r>
              <a:rPr lang="en-US" sz="1800" dirty="0">
                <a:solidFill>
                  <a:schemeClr val="bg1"/>
                </a:solidFill>
                <a:latin typeface="Microsoft YaHei" panose="020B0503020204020204" pitchFamily="34" charset="-122"/>
                <a:ea typeface="Microsoft YaHei" panose="020B0503020204020204" pitchFamily="34" charset="-122"/>
              </a:rPr>
              <a:t>Device/Room List</a:t>
            </a:r>
            <a:r>
              <a:rPr lang="en-US" altLang="zh-CN"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sym typeface="+mn-ea"/>
              </a:rPr>
              <a:t>-----</a:t>
            </a:r>
            <a:r>
              <a:rPr lang="en-US" altLang="zh-CN" sz="1800" dirty="0">
                <a:solidFill>
                  <a:schemeClr val="bg1"/>
                </a:solidFill>
                <a:latin typeface="Microsoft YaHei" panose="020B0503020204020204" pitchFamily="34" charset="-122"/>
                <a:ea typeface="Microsoft YaHei" panose="020B0503020204020204" pitchFamily="34" charset="-122"/>
              </a:rPr>
              <a:t>------49</a:t>
            </a:r>
          </a:p>
          <a:p>
            <a:pPr algn="l"/>
            <a:r>
              <a:rPr lang="en-US" altLang="zh-CN" sz="1800" dirty="0">
                <a:solidFill>
                  <a:schemeClr val="bg1"/>
                </a:solidFill>
                <a:latin typeface="Microsoft YaHei" panose="020B0503020204020204" pitchFamily="34" charset="-122"/>
                <a:ea typeface="Microsoft YaHei" panose="020B0503020204020204" pitchFamily="34" charset="-122"/>
              </a:rPr>
              <a:t>  3.5.3 Quick Actions for Common Functions---------------------------------50</a:t>
            </a:r>
            <a:r>
              <a:rPr lang="zh-CN" altLang="en-US" sz="1800" dirty="0">
                <a:solidFill>
                  <a:schemeClr val="bg1"/>
                </a:solidFill>
                <a:latin typeface="Microsoft YaHei" panose="020B0503020204020204" pitchFamily="34" charset="-122"/>
                <a:ea typeface="Microsoft YaHei" panose="020B0503020204020204" pitchFamily="34" charset="-122"/>
              </a:rPr>
              <a:t> </a:t>
            </a:r>
            <a:endParaRPr lang="zh-CN" altLang="en-US" sz="1800" dirty="0">
              <a:solidFill>
                <a:schemeClr val="bg1"/>
              </a:solidFill>
              <a:latin typeface="Microsoft YaHei" panose="020B0503020204020204" pitchFamily="34" charset="-122"/>
              <a:ea typeface="Microsoft YaHei" panose="020B0503020204020204" pitchFamily="34" charset="-122"/>
              <a:sym typeface="Arial" panose="020B0604020202090204"/>
            </a:endParaRPr>
          </a:p>
          <a:p>
            <a:pPr algn="l"/>
            <a:r>
              <a:rPr lang="zh-CN" altLang="en-US" sz="1800" dirty="0">
                <a:solidFill>
                  <a:schemeClr val="bg1"/>
                </a:solidFill>
                <a:latin typeface="Microsoft YaHei" panose="020B0503020204020204" pitchFamily="34" charset="-122"/>
                <a:ea typeface="Microsoft YaHei" panose="020B0503020204020204" pitchFamily="34" charset="-122"/>
              </a:rPr>
              <a:t> </a:t>
            </a:r>
            <a:endParaRPr kumimoji="0" lang="zh-CN" altLang="en-US" sz="18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cs typeface="+mj-cs"/>
              <a:sym typeface="Arial" panose="020B0604020202090204"/>
            </a:endParaRPr>
          </a:p>
        </p:txBody>
      </p:sp>
      <p:sp>
        <p:nvSpPr>
          <p:cNvPr id="3" name="文本框 2"/>
          <p:cNvSpPr txBox="1"/>
          <p:nvPr/>
        </p:nvSpPr>
        <p:spPr>
          <a:xfrm>
            <a:off x="7198469" y="884074"/>
            <a:ext cx="10719880" cy="8556186"/>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2000" b="1" dirty="0">
                <a:solidFill>
                  <a:schemeClr val="bg1"/>
                </a:solidFill>
                <a:latin typeface="Microsoft YaHei" panose="020B0503020204020204" pitchFamily="34" charset="-122"/>
                <a:ea typeface="Microsoft YaHei" panose="020B0503020204020204" pitchFamily="34" charset="-122"/>
              </a:rPr>
              <a:t>4</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Device</a:t>
            </a:r>
            <a:r>
              <a:rPr lang="zh-CN" altLang="en-US" sz="2000" b="1" dirty="0">
                <a:solidFill>
                  <a:schemeClr val="bg1"/>
                </a:solidFill>
                <a:latin typeface="Microsoft YaHei" panose="020B0503020204020204" pitchFamily="34" charset="-122"/>
                <a:ea typeface="Microsoft YaHei" panose="020B0503020204020204" pitchFamily="34" charset="-122"/>
              </a:rPr>
              <a:t> </a:t>
            </a:r>
            <a:r>
              <a:rPr lang="en-US" altLang="zh-CN" sz="2000" b="1" dirty="0">
                <a:solidFill>
                  <a:schemeClr val="bg1"/>
                </a:solidFill>
                <a:latin typeface="Microsoft YaHei" panose="020B0503020204020204" pitchFamily="34" charset="-122"/>
                <a:ea typeface="Microsoft YaHei" panose="020B0503020204020204" pitchFamily="34" charset="-122"/>
                <a:sym typeface="+mn-ea"/>
              </a:rPr>
              <a:t>Control </a:t>
            </a:r>
            <a:r>
              <a:rPr lang="en-US" altLang="zh-CN" sz="2000" b="1" dirty="0">
                <a:solidFill>
                  <a:schemeClr val="bg1"/>
                </a:solidFill>
                <a:latin typeface="Microsoft YaHei" panose="020B0503020204020204" pitchFamily="34" charset="-122"/>
                <a:ea typeface="Microsoft YaHei" panose="020B0503020204020204" pitchFamily="34" charset="-122"/>
              </a:rPr>
              <a:t>-----------------------------------53</a:t>
            </a:r>
          </a:p>
          <a:p>
            <a:r>
              <a:rPr lang="en-US" altLang="zh-CN" sz="1800" dirty="0">
                <a:solidFill>
                  <a:schemeClr val="bg1"/>
                </a:solidFill>
                <a:latin typeface="Microsoft YaHei" panose="020B0503020204020204" pitchFamily="34" charset="-122"/>
                <a:ea typeface="Microsoft YaHei" panose="020B0503020204020204" pitchFamily="34" charset="-122"/>
              </a:rPr>
              <a:t>4.1 Device Control-Individual Control----------------54</a:t>
            </a:r>
          </a:p>
          <a:p>
            <a:r>
              <a:rPr lang="en-US" altLang="zh-CN"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sym typeface="+mn-ea"/>
              </a:rPr>
              <a:t>Device Control</a:t>
            </a:r>
            <a:r>
              <a:rPr lang="en-US" altLang="zh-CN"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sym typeface="+mn-ea"/>
              </a:rPr>
              <a:t>Device Management</a:t>
            </a:r>
            <a:r>
              <a:rPr lang="en-US" altLang="zh-CN" sz="1800" dirty="0">
                <a:solidFill>
                  <a:schemeClr val="bg1"/>
                </a:solidFill>
                <a:latin typeface="Microsoft YaHei" panose="020B0503020204020204" pitchFamily="34" charset="-122"/>
                <a:ea typeface="Microsoft YaHei" panose="020B0503020204020204" pitchFamily="34" charset="-122"/>
              </a:rPr>
              <a:t>-------------55</a:t>
            </a:r>
          </a:p>
          <a:p>
            <a:r>
              <a:rPr lang="zh-CN" altLang="en-US"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sym typeface="+mn-ea"/>
              </a:rPr>
              <a:t>Device Control</a:t>
            </a:r>
            <a:r>
              <a:rPr lang="en-US" altLang="zh-CN" sz="1800" dirty="0">
                <a:solidFill>
                  <a:schemeClr val="bg1"/>
                </a:solidFill>
                <a:latin typeface="Microsoft YaHei" panose="020B0503020204020204" pitchFamily="34" charset="-122"/>
                <a:ea typeface="Microsoft YaHei" panose="020B0503020204020204" pitchFamily="34" charset="-122"/>
              </a:rPr>
              <a:t>-Device Sharing--------------------56</a:t>
            </a:r>
          </a:p>
          <a:p>
            <a:r>
              <a:rPr lang="en-US" altLang="zh-CN" sz="1800" dirty="0">
                <a:solidFill>
                  <a:schemeClr val="bg1"/>
                </a:solidFill>
                <a:latin typeface="Microsoft YaHei" panose="020B0503020204020204" pitchFamily="34" charset="-122"/>
                <a:ea typeface="Microsoft YaHei" panose="020B0503020204020204" pitchFamily="34" charset="-122"/>
              </a:rPr>
              <a:t>4.2 </a:t>
            </a:r>
            <a:r>
              <a:rPr lang="en-US" altLang="zh-CN" sz="1800" dirty="0">
                <a:solidFill>
                  <a:schemeClr val="bg1"/>
                </a:solidFill>
                <a:latin typeface="Microsoft YaHei" panose="020B0503020204020204" pitchFamily="34" charset="-122"/>
                <a:ea typeface="Microsoft YaHei" panose="020B0503020204020204" pitchFamily="34" charset="-122"/>
                <a:sym typeface="+mn-ea"/>
              </a:rPr>
              <a:t>Device Control</a:t>
            </a:r>
            <a:r>
              <a:rPr lang="en-US" altLang="zh-CN" sz="1800" dirty="0">
                <a:solidFill>
                  <a:schemeClr val="bg1"/>
                </a:solidFill>
                <a:latin typeface="Microsoft YaHei" panose="020B0503020204020204" pitchFamily="34" charset="-122"/>
                <a:ea typeface="Microsoft YaHei" panose="020B0503020204020204" pitchFamily="34" charset="-122"/>
              </a:rPr>
              <a:t>-Group Control---------------------57</a:t>
            </a:r>
          </a:p>
          <a:p>
            <a:r>
              <a:rPr lang="en-US" altLang="zh-CN" sz="2000" b="1" dirty="0">
                <a:solidFill>
                  <a:schemeClr val="bg1"/>
                </a:solidFill>
                <a:latin typeface="Microsoft YaHei" panose="020B0503020204020204" pitchFamily="34" charset="-122"/>
                <a:ea typeface="Microsoft YaHei" panose="020B0503020204020204" pitchFamily="34" charset="-122"/>
              </a:rPr>
              <a:t>5</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Smart-Automation--------------------------------59</a:t>
            </a:r>
            <a:br>
              <a:rPr lang="en-US" altLang="zh-CN" sz="1800" b="1" dirty="0">
                <a:solidFill>
                  <a:schemeClr val="bg1"/>
                </a:solidFill>
                <a:latin typeface="Microsoft YaHei" panose="020B0503020204020204" pitchFamily="34" charset="-122"/>
                <a:ea typeface="Microsoft YaHei" panose="020B0503020204020204" pitchFamily="34" charset="-122"/>
              </a:rPr>
            </a:br>
            <a:r>
              <a:rPr lang="en-US" altLang="zh-CN" sz="1800" dirty="0">
                <a:solidFill>
                  <a:schemeClr val="bg1"/>
                </a:solidFill>
                <a:latin typeface="Microsoft YaHei" panose="020B0503020204020204" pitchFamily="34" charset="-122"/>
                <a:ea typeface="Microsoft YaHei" panose="020B0503020204020204" pitchFamily="34" charset="-122"/>
              </a:rPr>
              <a:t>5.1 Smart-Automation-Add Condition---------------66</a:t>
            </a:r>
          </a:p>
          <a:p>
            <a:r>
              <a:rPr lang="en-US" altLang="zh-CN"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sym typeface="+mn-ea"/>
              </a:rPr>
              <a:t>Smart</a:t>
            </a:r>
            <a:r>
              <a:rPr lang="en-US" altLang="zh-CN"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sym typeface="+mn-ea"/>
              </a:rPr>
              <a:t>Automation</a:t>
            </a:r>
            <a:r>
              <a:rPr lang="en-US" altLang="zh-CN" sz="1800" dirty="0">
                <a:solidFill>
                  <a:schemeClr val="bg1"/>
                </a:solidFill>
                <a:latin typeface="Microsoft YaHei" panose="020B0503020204020204" pitchFamily="34" charset="-122"/>
                <a:ea typeface="Microsoft YaHei" panose="020B0503020204020204" pitchFamily="34" charset="-122"/>
              </a:rPr>
              <a:t>-Add Task----------------------67</a:t>
            </a:r>
          </a:p>
          <a:p>
            <a:r>
              <a:rPr lang="en-US" altLang="zh-CN"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sym typeface="+mn-ea"/>
              </a:rPr>
              <a:t>Smart-Automation</a:t>
            </a:r>
            <a:r>
              <a:rPr lang="en-US" altLang="zh-CN" sz="1800" dirty="0">
                <a:solidFill>
                  <a:schemeClr val="bg1"/>
                </a:solidFill>
                <a:latin typeface="Microsoft YaHei" panose="020B0503020204020204" pitchFamily="34" charset="-122"/>
                <a:ea typeface="Microsoft YaHei" panose="020B0503020204020204" pitchFamily="34" charset="-122"/>
              </a:rPr>
              <a:t>-Effective Period --------------68</a:t>
            </a:r>
          </a:p>
          <a:p>
            <a:r>
              <a:rPr lang="en-US" altLang="zh-CN"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sym typeface="+mn-ea"/>
              </a:rPr>
              <a:t>Smart-Automation</a:t>
            </a:r>
            <a:r>
              <a:rPr lang="en-US" altLang="zh-CN" sz="1800" dirty="0">
                <a:solidFill>
                  <a:schemeClr val="bg1"/>
                </a:solidFill>
                <a:latin typeface="Microsoft YaHei" panose="020B0503020204020204" pitchFamily="34" charset="-122"/>
                <a:ea typeface="Microsoft YaHei" panose="020B0503020204020204" pitchFamily="34" charset="-122"/>
              </a:rPr>
              <a:t>-Examples----------------------69</a:t>
            </a:r>
          </a:p>
          <a:p>
            <a:pPr algn="l"/>
            <a:r>
              <a:rPr lang="en-US" altLang="zh-CN" sz="1800" dirty="0">
                <a:solidFill>
                  <a:schemeClr val="bg1"/>
                </a:solidFill>
                <a:latin typeface="Microsoft YaHei" panose="020B0503020204020204" pitchFamily="34" charset="-122"/>
                <a:ea typeface="Microsoft YaHei" panose="020B0503020204020204" pitchFamily="34" charset="-122"/>
              </a:rPr>
              <a:t>                                       Smart-Automation-Push messages support </a:t>
            </a:r>
          </a:p>
          <a:p>
            <a:pPr algn="l"/>
            <a:r>
              <a:rPr lang="en-US" altLang="zh-CN" sz="1800" dirty="0">
                <a:solidFill>
                  <a:schemeClr val="bg1"/>
                </a:solidFill>
                <a:latin typeface="Microsoft YaHei" panose="020B0503020204020204" pitchFamily="34" charset="-122"/>
                <a:ea typeface="Microsoft YaHei" panose="020B0503020204020204" pitchFamily="34" charset="-122"/>
              </a:rPr>
              <a:t>                                                                 multiple selection-----------------70</a:t>
            </a:r>
          </a:p>
          <a:p>
            <a:r>
              <a:rPr lang="en-US" altLang="zh-CN" sz="1800" dirty="0">
                <a:solidFill>
                  <a:schemeClr val="bg1"/>
                </a:solidFill>
                <a:latin typeface="Microsoft YaHei" panose="020B0503020204020204" pitchFamily="34" charset="-122"/>
                <a:ea typeface="Microsoft YaHei" panose="020B0503020204020204" pitchFamily="34" charset="-122"/>
              </a:rPr>
              <a:t>5.2 Smart-Scenario-------------------------------------71</a:t>
            </a:r>
          </a:p>
          <a:p>
            <a:r>
              <a:rPr lang="en-US" altLang="zh-CN" sz="1800" dirty="0">
                <a:solidFill>
                  <a:schemeClr val="bg1"/>
                </a:solidFill>
                <a:latin typeface="Microsoft YaHei" panose="020B0503020204020204" pitchFamily="34" charset="-122"/>
                <a:ea typeface="Microsoft YaHei" panose="020B0503020204020204" pitchFamily="34" charset="-122"/>
              </a:rPr>
              <a:t>     Smart-Scene-</a:t>
            </a:r>
            <a:r>
              <a:rPr lang="en-US" altLang="zh-CN" sz="1800" dirty="0" err="1">
                <a:solidFill>
                  <a:schemeClr val="bg1"/>
                </a:solidFill>
                <a:latin typeface="Microsoft YaHei" panose="020B0503020204020204" pitchFamily="34" charset="-122"/>
                <a:ea typeface="Microsoft YaHei" panose="020B0503020204020204" pitchFamily="34" charset="-122"/>
              </a:rPr>
              <a:t>Zigbee</a:t>
            </a:r>
            <a:r>
              <a:rPr lang="en-US" altLang="zh-CN" sz="1800" dirty="0">
                <a:solidFill>
                  <a:schemeClr val="bg1"/>
                </a:solidFill>
                <a:latin typeface="Microsoft YaHei" panose="020B0503020204020204" pitchFamily="34" charset="-122"/>
                <a:ea typeface="Microsoft YaHei" panose="020B0503020204020204" pitchFamily="34" charset="-122"/>
              </a:rPr>
              <a:t> gateway linkage data backup</a:t>
            </a:r>
          </a:p>
          <a:p>
            <a:r>
              <a:rPr lang="en-US" altLang="zh-CN" sz="1800" dirty="0">
                <a:solidFill>
                  <a:schemeClr val="bg1"/>
                </a:solidFill>
                <a:latin typeface="Microsoft YaHei" panose="020B0503020204020204" pitchFamily="34" charset="-122"/>
                <a:ea typeface="Microsoft YaHei" panose="020B0503020204020204" pitchFamily="34" charset="-122"/>
              </a:rPr>
              <a:t>       and recovery---------------------------------------73</a:t>
            </a:r>
          </a:p>
          <a:p>
            <a:r>
              <a:rPr lang="en-US" altLang="zh-CN" sz="1800" dirty="0">
                <a:solidFill>
                  <a:schemeClr val="bg1"/>
                </a:solidFill>
                <a:latin typeface="Microsoft YaHei" panose="020B0503020204020204" pitchFamily="34" charset="-122"/>
                <a:ea typeface="Microsoft YaHei" panose="020B0503020204020204" pitchFamily="34" charset="-122"/>
              </a:rPr>
              <a:t>5.3 Smart-Add/Edit/Delete</a:t>
            </a:r>
            <a:r>
              <a:rPr lang="zh-CN" altLang="en-US"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rPr>
              <a:t>----------------------------75</a:t>
            </a:r>
          </a:p>
          <a:p>
            <a:pPr algn="l"/>
            <a:r>
              <a:rPr lang="en-US" altLang="zh-CN" sz="1800" dirty="0">
                <a:solidFill>
                  <a:schemeClr val="bg1"/>
                </a:solidFill>
                <a:latin typeface="Microsoft YaHei" panose="020B0503020204020204" pitchFamily="34" charset="-122"/>
                <a:ea typeface="Microsoft YaHei" panose="020B0503020204020204" pitchFamily="34" charset="-122"/>
              </a:rPr>
              <a:t>                                       Smart-Scene logs-----------------------------------78</a:t>
            </a:r>
          </a:p>
          <a:p>
            <a:r>
              <a:rPr lang="en-US" altLang="zh-CN" sz="1800" dirty="0">
                <a:solidFill>
                  <a:schemeClr val="bg1"/>
                </a:solidFill>
                <a:latin typeface="Microsoft YaHei" panose="020B0503020204020204" pitchFamily="34" charset="-122"/>
                <a:ea typeface="Microsoft YaHei" panose="020B0503020204020204" pitchFamily="34" charset="-122"/>
              </a:rPr>
              <a:t>5.4 Smart-Scenario Execuation in LAN</a:t>
            </a:r>
            <a:r>
              <a:rPr lang="zh-CN" altLang="en-US" sz="1800" dirty="0">
                <a:solidFill>
                  <a:schemeClr val="bg1"/>
                </a:solidFill>
                <a:latin typeface="Microsoft YaHei" panose="020B0503020204020204" pitchFamily="34" charset="-122"/>
                <a:ea typeface="Microsoft YaHei" panose="020B0503020204020204" pitchFamily="34" charset="-122"/>
              </a:rPr>
              <a:t> </a:t>
            </a:r>
            <a:r>
              <a:rPr lang="en-US" altLang="zh-CN" sz="1800" dirty="0">
                <a:solidFill>
                  <a:schemeClr val="bg1"/>
                </a:solidFill>
                <a:latin typeface="Microsoft YaHei" panose="020B0503020204020204" pitchFamily="34" charset="-122"/>
                <a:ea typeface="Microsoft YaHei" panose="020B0503020204020204" pitchFamily="34" charset="-122"/>
              </a:rPr>
              <a:t>----------------79</a:t>
            </a:r>
          </a:p>
          <a:p>
            <a:r>
              <a:rPr lang="en-US" altLang="zh-CN" sz="2000" b="1" dirty="0">
                <a:solidFill>
                  <a:schemeClr val="bg1"/>
                </a:solidFill>
                <a:latin typeface="Microsoft YaHei" panose="020B0503020204020204" pitchFamily="34" charset="-122"/>
                <a:ea typeface="Microsoft YaHei" panose="020B0503020204020204" pitchFamily="34" charset="-122"/>
              </a:rPr>
              <a:t>6</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My Home------------------------------------------80</a:t>
            </a:r>
          </a:p>
          <a:p>
            <a:r>
              <a:rPr lang="en-US" altLang="zh-CN" sz="2000" b="1" dirty="0">
                <a:solidFill>
                  <a:schemeClr val="bg1"/>
                </a:solidFill>
                <a:latin typeface="Microsoft YaHei" panose="020B0503020204020204" pitchFamily="34" charset="-122"/>
                <a:ea typeface="Microsoft YaHei" panose="020B0503020204020204" pitchFamily="34" charset="-122"/>
              </a:rPr>
              <a:t>7</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Me</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-----------------------------------------------81</a:t>
            </a:r>
          </a:p>
          <a:p>
            <a:r>
              <a:rPr lang="en-US" altLang="zh-CN" sz="1800" dirty="0">
                <a:solidFill>
                  <a:schemeClr val="bg1"/>
                </a:solidFill>
                <a:latin typeface="Microsoft YaHei" panose="020B0503020204020204" pitchFamily="34" charset="-122"/>
                <a:ea typeface="Microsoft YaHei" panose="020B0503020204020204" pitchFamily="34" charset="-122"/>
              </a:rPr>
              <a:t>7.1 </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rPr>
              <a:t>Me</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rPr>
              <a:t>-</a:t>
            </a:r>
            <a:r>
              <a:rPr lang="en-GB" altLang="zh-CN" sz="1800" dirty="0">
                <a:solidFill>
                  <a:schemeClr val="bg1"/>
                </a:solidFill>
                <a:latin typeface="Microsoft YaHei" panose="020B0503020204020204" pitchFamily="34" charset="-122"/>
                <a:ea typeface="Microsoft YaHei" panose="020B0503020204020204" pitchFamily="34" charset="-122"/>
              </a:rPr>
              <a:t>Watch</a:t>
            </a:r>
            <a:r>
              <a:rPr lang="en-US" altLang="zh-CN" sz="1800" dirty="0">
                <a:solidFill>
                  <a:schemeClr val="bg1"/>
                </a:solidFill>
                <a:latin typeface="Microsoft YaHei" panose="020B0503020204020204" pitchFamily="34" charset="-122"/>
                <a:ea typeface="Microsoft YaHei" panose="020B0503020204020204" pitchFamily="34" charset="-122"/>
              </a:rPr>
              <a:t>----------------------------------</a:t>
            </a:r>
            <a:r>
              <a:rPr lang="en-GB" altLang="zh-CN"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rPr>
              <a:t>--</a:t>
            </a:r>
            <a:r>
              <a:rPr lang="en-GB" altLang="zh-CN" sz="1800" dirty="0">
                <a:solidFill>
                  <a:schemeClr val="bg1"/>
                </a:solidFill>
                <a:latin typeface="Microsoft YaHei" panose="020B0503020204020204" pitchFamily="34" charset="-122"/>
                <a:ea typeface="Microsoft YaHei" panose="020B0503020204020204" pitchFamily="34" charset="-122"/>
              </a:rPr>
              <a:t>82</a:t>
            </a:r>
          </a:p>
          <a:p>
            <a:r>
              <a:rPr lang="en-GB" altLang="zh-CN" sz="1800" dirty="0">
                <a:solidFill>
                  <a:schemeClr val="bg1"/>
                </a:solidFill>
                <a:latin typeface="Microsoft YaHei" panose="020B0503020204020204" pitchFamily="34" charset="-122"/>
                <a:ea typeface="Microsoft YaHei" panose="020B0503020204020204" pitchFamily="34" charset="-122"/>
              </a:rPr>
              <a:t>7.2 “</a:t>
            </a:r>
            <a:r>
              <a:rPr lang="en-US" altLang="zh-CN" sz="1800" dirty="0">
                <a:solidFill>
                  <a:schemeClr val="bg1"/>
                </a:solidFill>
                <a:latin typeface="Microsoft YaHei" panose="020B0503020204020204" pitchFamily="34" charset="-122"/>
                <a:ea typeface="Microsoft YaHei" panose="020B0503020204020204" pitchFamily="34" charset="-122"/>
                <a:sym typeface="+mn-ea"/>
              </a:rPr>
              <a:t>Me</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rPr>
              <a:t>-App Notification Settings----------------83</a:t>
            </a:r>
          </a:p>
          <a:p>
            <a:r>
              <a:rPr lang="en-US" altLang="zh-CN" sz="1800" dirty="0">
                <a:solidFill>
                  <a:schemeClr val="bg1"/>
                </a:solidFill>
                <a:latin typeface="Microsoft YaHei" panose="020B0503020204020204" pitchFamily="34" charset="-122"/>
                <a:ea typeface="Microsoft YaHei" panose="020B0503020204020204" pitchFamily="34" charset="-122"/>
              </a:rPr>
              <a:t>7.3 </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sym typeface="+mn-ea"/>
              </a:rPr>
              <a:t>Me</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rPr>
              <a:t>-Messege Center--------------------------86</a:t>
            </a:r>
          </a:p>
          <a:p>
            <a:r>
              <a:rPr lang="en-US" altLang="zh-CN" sz="1800" dirty="0">
                <a:solidFill>
                  <a:schemeClr val="bg1"/>
                </a:solidFill>
                <a:latin typeface="Microsoft YaHei" panose="020B0503020204020204" pitchFamily="34" charset="-122"/>
                <a:ea typeface="Microsoft YaHei" panose="020B0503020204020204" pitchFamily="34" charset="-122"/>
              </a:rPr>
              <a:t>7.4 </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sym typeface="+mn-ea"/>
              </a:rPr>
              <a:t>Me</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rPr>
              <a:t>-FAQ &amp; Feedback-------------------------89</a:t>
            </a:r>
          </a:p>
          <a:p>
            <a:r>
              <a:rPr lang="en-US" altLang="zh-CN" sz="1800" dirty="0">
                <a:solidFill>
                  <a:schemeClr val="bg1"/>
                </a:solidFill>
                <a:latin typeface="Microsoft YaHei" panose="020B0503020204020204" pitchFamily="34" charset="-122"/>
                <a:ea typeface="Microsoft YaHei" panose="020B0503020204020204" pitchFamily="34" charset="-122"/>
              </a:rPr>
              <a:t>7.5 </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sym typeface="+mn-ea"/>
              </a:rPr>
              <a:t>Me</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rPr>
              <a:t>-More Services-----------------------------90</a:t>
            </a:r>
          </a:p>
          <a:p>
            <a:r>
              <a:rPr lang="en-US" altLang="zh-CN" sz="1800" dirty="0">
                <a:solidFill>
                  <a:schemeClr val="bg1"/>
                </a:solidFill>
                <a:latin typeface="Microsoft YaHei" panose="020B0503020204020204" pitchFamily="34" charset="-122"/>
                <a:ea typeface="Microsoft YaHei" panose="020B0503020204020204" pitchFamily="34" charset="-122"/>
              </a:rPr>
              <a:t>7.6 </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sym typeface="+mn-ea"/>
              </a:rPr>
              <a:t>Me</a:t>
            </a:r>
            <a:r>
              <a:rPr lang="zh-CN" altLang="en-US" sz="1800" dirty="0">
                <a:solidFill>
                  <a:schemeClr val="bg1"/>
                </a:solidFill>
                <a:latin typeface="Microsoft YaHei" panose="020B0503020204020204" pitchFamily="34" charset="-122"/>
                <a:ea typeface="Microsoft YaHei" panose="020B0503020204020204" pitchFamily="34" charset="-122"/>
              </a:rPr>
              <a:t>”</a:t>
            </a:r>
            <a:r>
              <a:rPr lang="en-US" altLang="zh-CN" sz="1800" dirty="0">
                <a:solidFill>
                  <a:schemeClr val="bg1"/>
                </a:solidFill>
                <a:latin typeface="Microsoft YaHei" panose="020B0503020204020204" pitchFamily="34" charset="-122"/>
                <a:ea typeface="Microsoft YaHei" panose="020B0503020204020204" pitchFamily="34" charset="-122"/>
              </a:rPr>
              <a:t>-About -------------------------------------92</a:t>
            </a:r>
          </a:p>
          <a:p>
            <a:r>
              <a:rPr lang="en-US" altLang="zh-CN" sz="2000" b="1" dirty="0">
                <a:solidFill>
                  <a:schemeClr val="bg1"/>
                </a:solidFill>
                <a:latin typeface="Microsoft YaHei" panose="020B0503020204020204" pitchFamily="34" charset="-122"/>
                <a:ea typeface="Microsoft YaHei" panose="020B0503020204020204" pitchFamily="34" charset="-122"/>
              </a:rPr>
              <a:t>8</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Personal Center----------------------------------93</a:t>
            </a:r>
          </a:p>
          <a:p>
            <a:r>
              <a:rPr lang="en-US" altLang="zh-CN" sz="1800" dirty="0">
                <a:solidFill>
                  <a:schemeClr val="bg1"/>
                </a:solidFill>
                <a:latin typeface="Microsoft YaHei" panose="020B0503020204020204" pitchFamily="34" charset="-122"/>
                <a:ea typeface="Microsoft YaHei" panose="020B0503020204020204" pitchFamily="34" charset="-122"/>
              </a:rPr>
              <a:t>8.1 Account &amp;Security-Account Deactivation--------94</a:t>
            </a:r>
          </a:p>
          <a:p>
            <a:r>
              <a:rPr lang="en-US" altLang="zh-CN" sz="1800" dirty="0">
                <a:solidFill>
                  <a:schemeClr val="bg1"/>
                </a:solidFill>
                <a:latin typeface="Microsoft YaHei" panose="020B0503020204020204" pitchFamily="34" charset="-122"/>
                <a:ea typeface="Microsoft YaHei" panose="020B0503020204020204" pitchFamily="34" charset="-122"/>
              </a:rPr>
              <a:t>8.2 Personal Center-Pattern Lock---------------------95</a:t>
            </a:r>
            <a:endParaRPr lang="zh-CN" altLang="en-US" sz="1800" dirty="0">
              <a:solidFill>
                <a:schemeClr val="bg1"/>
              </a:solidFill>
              <a:latin typeface="Microsoft YaHei" panose="020B0503020204020204" pitchFamily="34" charset="-122"/>
              <a:ea typeface="Microsoft YaHei" panose="020B0503020204020204" pitchFamily="34" charset="-122"/>
              <a:sym typeface="Arial" panose="020B0604020202090204"/>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NO.2"/>
          <p:cNvSpPr/>
          <p:nvPr/>
        </p:nvSpPr>
        <p:spPr>
          <a:xfrm>
            <a:off x="318392" y="917344"/>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a:t>
            </a:r>
            <a:endParaRPr dirty="0">
              <a:latin typeface="微软雅黑" panose="020B0503020204020204" pitchFamily="34" charset="-122"/>
              <a:ea typeface="微软雅黑" panose="020B0503020204020204" pitchFamily="34" charset="-122"/>
            </a:endParaRPr>
          </a:p>
        </p:txBody>
      </p:sp>
      <p:sp>
        <p:nvSpPr>
          <p:cNvPr id="177" name="添加设备-兼容模式"/>
          <p:cNvSpPr/>
          <p:nvPr/>
        </p:nvSpPr>
        <p:spPr>
          <a:xfrm>
            <a:off x="1750808" y="974177"/>
            <a:ext cx="181991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Add Devices</a:t>
            </a:r>
          </a:p>
        </p:txBody>
      </p:sp>
      <p:sp>
        <p:nvSpPr>
          <p:cNvPr id="178" name="注：如何将指示灯设置为慢闪："/>
          <p:cNvSpPr/>
          <p:nvPr/>
        </p:nvSpPr>
        <p:spPr>
          <a:xfrm>
            <a:off x="11310942" y="2372365"/>
            <a:ext cx="3632610" cy="4256405"/>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Click “Add Devices”or “</a:t>
            </a:r>
            <a:r>
              <a:rPr lang="en-US" altLang="zh-CN" dirty="0">
                <a:solidFill>
                  <a:schemeClr val="bg1"/>
                </a:solidFill>
                <a:latin typeface="微软雅黑" panose="020B0503020204020204" pitchFamily="34" charset="-122"/>
                <a:ea typeface="微软雅黑" panose="020B0503020204020204" pitchFamily="34" charset="-122"/>
                <a:sym typeface="+mn-ea"/>
              </a:rPr>
              <a:t>+</a:t>
            </a:r>
            <a:r>
              <a:rPr lang="en-US" altLang="zh-CN" dirty="0">
                <a:solidFill>
                  <a:schemeClr val="bg1"/>
                </a:solidFill>
                <a:latin typeface="微软雅黑" panose="020B0503020204020204" pitchFamily="34" charset="-122"/>
                <a:ea typeface="微软雅黑" panose="020B0503020204020204" pitchFamily="34" charset="-122"/>
              </a:rPr>
              <a:t>”in the top right corner to enter add device page. There are two ways of adding devices, which are “Add Manually”and “Auto Scan”.</a:t>
            </a:r>
            <a:r>
              <a:rPr lang="zh-CN" altLang="en-US" dirty="0">
                <a:solidFill>
                  <a:srgbClr val="FFFF00"/>
                </a:solidFill>
                <a:latin typeface="微软雅黑" panose="020B0503020204020204" pitchFamily="34" charset="-122"/>
                <a:ea typeface="微软雅黑" panose="020B0503020204020204" pitchFamily="34" charset="-122"/>
              </a:rPr>
              <a:t>（</a:t>
            </a:r>
            <a:r>
              <a:rPr lang="en-US" altLang="zh-CN" dirty="0">
                <a:solidFill>
                  <a:srgbClr val="FFFF00"/>
                </a:solidFill>
                <a:latin typeface="微软雅黑" panose="020B0503020204020204" pitchFamily="34" charset="-122"/>
                <a:ea typeface="微软雅黑" panose="020B0503020204020204" pitchFamily="34" charset="-122"/>
              </a:rPr>
              <a:t>If you use “Auto Scan”, you need to allow the APP to use Wi-Fi and Bluetooth</a:t>
            </a:r>
            <a:r>
              <a:rPr lang="zh-CN" altLang="en-US" dirty="0">
                <a:solidFill>
                  <a:srgbClr val="FFFF00"/>
                </a:solidFill>
                <a:latin typeface="微软雅黑" panose="020B0503020204020204" pitchFamily="34" charset="-122"/>
                <a:ea typeface="微软雅黑" panose="020B0503020204020204" pitchFamily="34" charset="-122"/>
              </a:rPr>
              <a:t>）</a:t>
            </a: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982" y="2372365"/>
            <a:ext cx="2948255" cy="6383955"/>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04237" y="2372366"/>
            <a:ext cx="2948255" cy="638395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492" y="2372366"/>
            <a:ext cx="2948255" cy="6383955"/>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NO.2"/>
          <p:cNvSpPr/>
          <p:nvPr/>
        </p:nvSpPr>
        <p:spPr>
          <a:xfrm>
            <a:off x="397904" y="890212"/>
            <a:ext cx="1505713"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85" name="添加设备-输入Wi-Fi密码"/>
          <p:cNvSpPr/>
          <p:nvPr/>
        </p:nvSpPr>
        <p:spPr>
          <a:xfrm>
            <a:off x="1903618" y="925046"/>
            <a:ext cx="641413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Add Manually</a:t>
            </a:r>
            <a:r>
              <a:rPr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 </a:t>
            </a:r>
            <a:r>
              <a:rPr lang="en-US" altLang="zh-CN" sz="2400" dirty="0" err="1">
                <a:solidFill>
                  <a:schemeClr val="bg1"/>
                </a:solidFill>
                <a:latin typeface="微软雅黑" panose="020B0503020204020204" pitchFamily="34" charset="-122"/>
                <a:ea typeface="微软雅黑" panose="020B0503020204020204" pitchFamily="34" charset="-122"/>
              </a:rPr>
              <a:t>Wi-Fi Devices</a:t>
            </a:r>
            <a:r>
              <a:rPr lang="en-US" altLang="zh-CN" sz="2400" dirty="0">
                <a:solidFill>
                  <a:schemeClr val="bg1"/>
                </a:solidFill>
                <a:latin typeface="微软雅黑" panose="020B0503020204020204" pitchFamily="34" charset="-122"/>
                <a:ea typeface="微软雅黑" panose="020B0503020204020204" pitchFamily="34" charset="-122"/>
              </a:rPr>
              <a:t>-Connect to </a:t>
            </a:r>
            <a:r>
              <a:rPr sz="2400" dirty="0">
                <a:solidFill>
                  <a:schemeClr val="bg1"/>
                </a:solidFill>
                <a:latin typeface="微软雅黑" panose="020B0503020204020204" pitchFamily="34" charset="-122"/>
                <a:ea typeface="微软雅黑" panose="020B0503020204020204" pitchFamily="34" charset="-122"/>
              </a:rPr>
              <a:t>Wi-Fi</a:t>
            </a:r>
          </a:p>
        </p:txBody>
      </p:sp>
      <p:sp>
        <p:nvSpPr>
          <p:cNvPr id="186" name="选择设备工作区域可连接互联网的Wi-Fi并输入Wi-Fi密码 点击“确定”进入配网过程，如图所示"/>
          <p:cNvSpPr/>
          <p:nvPr/>
        </p:nvSpPr>
        <p:spPr>
          <a:xfrm>
            <a:off x="9856887" y="3465693"/>
            <a:ext cx="6083005" cy="4203202"/>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Firstly</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you will turn to the page where you need to enter your Wi-Fi password. </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rgbClr val="FFFF00"/>
                </a:solidFill>
                <a:latin typeface="微软雅黑" panose="020B0503020204020204" pitchFamily="34" charset="-122"/>
                <a:ea typeface="微软雅黑" panose="020B0503020204020204" pitchFamily="34" charset="-122"/>
              </a:rPr>
              <a:t>Only 2.4G Wi-Fi can be supported.</a:t>
            </a:r>
            <a:r>
              <a:rPr lang="zh-CN" altLang="en-US" sz="2000" dirty="0">
                <a:solidFill>
                  <a:schemeClr val="bg1"/>
                </a:solidFill>
                <a:latin typeface="微软雅黑" panose="020B0503020204020204" pitchFamily="34" charset="-122"/>
                <a:ea typeface="微软雅黑" panose="020B0503020204020204" pitchFamily="34" charset="-122"/>
              </a:rPr>
              <a:t>）</a:t>
            </a:r>
            <a:endParaRPr lang="en-US" altLang="zh-CN" sz="20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If you already know how to add and reset the device, you can choose the right method according to the status of the indicator. If you are unclear about add and reset device, you can click the “The indicator is not flashing" option to view the guide.</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03617" y="2108154"/>
            <a:ext cx="3054302" cy="6613581"/>
          </a:xfrm>
          <a:prstGeom prst="rect">
            <a:avLst/>
          </a:prstGeom>
        </p:spPr>
      </p:pic>
      <p:pic>
        <p:nvPicPr>
          <p:cNvPr id="5" name="图片 4">
            <a:extLst>
              <a:ext uri="{FF2B5EF4-FFF2-40B4-BE49-F238E27FC236}">
                <a16:creationId xmlns:a16="http://schemas.microsoft.com/office/drawing/2014/main" id="{2FE6C4BE-38AA-4DC1-A2C9-073B93E4DF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919" y="2108154"/>
            <a:ext cx="3054301" cy="6613581"/>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NO.2"/>
          <p:cNvSpPr/>
          <p:nvPr/>
        </p:nvSpPr>
        <p:spPr>
          <a:xfrm>
            <a:off x="338270" y="897466"/>
            <a:ext cx="1686474"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60" name="添加设备-默认模式"/>
          <p:cNvSpPr/>
          <p:nvPr/>
        </p:nvSpPr>
        <p:spPr>
          <a:xfrm>
            <a:off x="2221637" y="954299"/>
            <a:ext cx="394716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Add Manually-</a:t>
            </a:r>
            <a:r>
              <a:rPr lang="en-US" altLang="zh-CN" sz="2400" dirty="0" err="1">
                <a:solidFill>
                  <a:schemeClr val="bg1"/>
                </a:solidFill>
                <a:latin typeface="微软雅黑" panose="020B0503020204020204" pitchFamily="34" charset="-122"/>
                <a:ea typeface="微软雅黑" panose="020B0503020204020204" pitchFamily="34" charset="-122"/>
              </a:rPr>
              <a:t>Wi-Fi Devices</a:t>
            </a:r>
            <a:endParaRPr sz="24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2436" y="2104371"/>
            <a:ext cx="2983030" cy="6459254"/>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35466" y="2104371"/>
            <a:ext cx="2983030" cy="645925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58740" y="2104369"/>
            <a:ext cx="2983030" cy="6459256"/>
          </a:xfrm>
          <a:prstGeom prst="rect">
            <a:avLst/>
          </a:prstGeom>
        </p:spPr>
      </p:pic>
      <p:sp>
        <p:nvSpPr>
          <p:cNvPr id="6" name="矩形 5"/>
          <p:cNvSpPr/>
          <p:nvPr/>
        </p:nvSpPr>
        <p:spPr>
          <a:xfrm>
            <a:off x="13093804" y="2075140"/>
            <a:ext cx="4031923" cy="5116272"/>
          </a:xfrm>
          <a:prstGeom prst="rect">
            <a:avLst/>
          </a:prstGeom>
        </p:spPr>
        <p:txBody>
          <a:bodyPr wrap="square">
            <a:spAutoFit/>
          </a:bodyPr>
          <a:lstStyle/>
          <a:p>
            <a:pPr algn="l" defTabSz="457200">
              <a:lnSpc>
                <a:spcPct val="150000"/>
              </a:lnSpc>
              <a:buClr>
                <a:srgbClr val="000000"/>
              </a:buClr>
              <a:defRPr sz="2000">
                <a:latin typeface="Helvetica"/>
                <a:ea typeface="Helvetica"/>
                <a:cs typeface="Helvetica"/>
                <a:sym typeface="Helvetica"/>
              </a:defRPr>
            </a:pPr>
            <a:r>
              <a:rPr lang="en-US" altLang="zh-CN" dirty="0">
                <a:solidFill>
                  <a:schemeClr val="bg1"/>
                </a:solidFill>
                <a:latin typeface="微软雅黑" panose="020B0503020204020204" pitchFamily="34" charset="-122"/>
                <a:ea typeface="微软雅黑" panose="020B0503020204020204" pitchFamily="34" charset="-122"/>
              </a:rPr>
              <a:t>2. After click the "</a:t>
            </a:r>
            <a:r>
              <a:rPr lang="en-US" altLang="zh-CN" sz="2000" dirty="0">
                <a:solidFill>
                  <a:schemeClr val="bg1"/>
                </a:solidFill>
                <a:latin typeface="微软雅黑" panose="020B0503020204020204" pitchFamily="34" charset="-122"/>
                <a:ea typeface="微软雅黑" panose="020B0503020204020204" pitchFamily="34" charset="-122"/>
              </a:rPr>
              <a:t>The indicator is not flashing</a:t>
            </a:r>
            <a:r>
              <a:rPr lang="en-US" altLang="zh-CN" dirty="0">
                <a:solidFill>
                  <a:schemeClr val="bg1"/>
                </a:solidFill>
                <a:latin typeface="微软雅黑" panose="020B0503020204020204" pitchFamily="34" charset="-122"/>
                <a:ea typeface="微软雅黑" panose="020B0503020204020204" pitchFamily="34" charset="-122"/>
              </a:rPr>
              <a:t>" option, it will jump to the guide page. There are two network configuration modes for devices (except IPC devices and NB devices). They are EZ mode and AP mode. </a:t>
            </a:r>
          </a:p>
          <a:p>
            <a:pPr algn="l" defTabSz="457200">
              <a:lnSpc>
                <a:spcPct val="150000"/>
              </a:lnSpc>
              <a:buClr>
                <a:srgbClr val="000000"/>
              </a:buClr>
              <a:defRPr sz="2000">
                <a:latin typeface="Helvetica"/>
                <a:ea typeface="Helvetica"/>
                <a:cs typeface="Helvetica"/>
                <a:sym typeface="Helvetica"/>
              </a:defRPr>
            </a:pPr>
            <a:r>
              <a:rPr lang="en-US" altLang="zh-CN" dirty="0">
                <a:solidFill>
                  <a:schemeClr val="bg1"/>
                </a:solidFill>
                <a:latin typeface="微软雅黑" panose="020B0503020204020204" pitchFamily="34" charset="-122"/>
                <a:ea typeface="微软雅黑" panose="020B0503020204020204" pitchFamily="34" charset="-122"/>
              </a:rPr>
              <a:t>You can switch mode by clicking “Other Mode”in the top right corner.</a:t>
            </a: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There is a Guide Video available</a:t>
            </a:r>
            <a:r>
              <a:rPr lang="zh-CN" altLang="en-US" dirty="0">
                <a:solidFill>
                  <a:schemeClr val="bg1"/>
                </a:solidFill>
                <a:latin typeface="微软雅黑" panose="020B0503020204020204" pitchFamily="34" charset="-122"/>
                <a:ea typeface="微软雅黑" panose="020B0503020204020204" pitchFamily="34" charset="-122"/>
              </a:rPr>
              <a:t>）</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2508738" y="2417523"/>
            <a:ext cx="1283942" cy="360846"/>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1" name="矩形 10"/>
          <p:cNvSpPr/>
          <p:nvPr/>
        </p:nvSpPr>
        <p:spPr>
          <a:xfrm>
            <a:off x="5325891" y="3411415"/>
            <a:ext cx="1227310" cy="33997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12" name="图片 11">
            <a:extLst>
              <a:ext uri="{FF2B5EF4-FFF2-40B4-BE49-F238E27FC236}">
                <a16:creationId xmlns:a16="http://schemas.microsoft.com/office/drawing/2014/main" id="{63D0A8E6-4AE0-42C2-AA64-7C66E364C1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37836" y="2092648"/>
            <a:ext cx="2983029" cy="6459254"/>
          </a:xfrm>
          <a:prstGeom prst="rect">
            <a:avLst/>
          </a:prstGeom>
        </p:spPr>
      </p:pic>
      <p:sp>
        <p:nvSpPr>
          <p:cNvPr id="13" name="矩形 12">
            <a:extLst>
              <a:ext uri="{FF2B5EF4-FFF2-40B4-BE49-F238E27FC236}">
                <a16:creationId xmlns:a16="http://schemas.microsoft.com/office/drawing/2014/main" id="{ED64ED4C-47F1-400B-8B19-7156570363BE}"/>
              </a:ext>
            </a:extLst>
          </p:cNvPr>
          <p:cNvSpPr/>
          <p:nvPr/>
        </p:nvSpPr>
        <p:spPr>
          <a:xfrm>
            <a:off x="9331569" y="2872154"/>
            <a:ext cx="365617" cy="339969"/>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7" name="直接箭头连接符 6">
            <a:extLst>
              <a:ext uri="{FF2B5EF4-FFF2-40B4-BE49-F238E27FC236}">
                <a16:creationId xmlns:a16="http://schemas.microsoft.com/office/drawing/2014/main" id="{40CEFA63-C4B8-4546-9E37-2B5AF48F357F}"/>
              </a:ext>
            </a:extLst>
          </p:cNvPr>
          <p:cNvCxnSpPr>
            <a:cxnSpLocks/>
          </p:cNvCxnSpPr>
          <p:nvPr/>
        </p:nvCxnSpPr>
        <p:spPr>
          <a:xfrm flipV="1">
            <a:off x="9073662" y="3223844"/>
            <a:ext cx="333044" cy="9769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8147" y="937223"/>
            <a:ext cx="1562093"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2038758" y="994056"/>
            <a:ext cx="420116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Add Manually- </a:t>
            </a:r>
            <a:r>
              <a:rPr lang="en-US" altLang="zh-CN" sz="2400" dirty="0" err="1">
                <a:solidFill>
                  <a:schemeClr val="bg1"/>
                </a:solidFill>
                <a:latin typeface="微软雅黑" panose="020B0503020204020204" pitchFamily="34" charset="-122"/>
                <a:ea typeface="微软雅黑" panose="020B0503020204020204" pitchFamily="34" charset="-122"/>
              </a:rPr>
              <a:t>Wi-Fi</a:t>
            </a:r>
            <a:r>
              <a:rPr lang="en-US" altLang="zh-CN" sz="2400" dirty="0">
                <a:solidFill>
                  <a:schemeClr val="bg1"/>
                </a:solidFill>
                <a:latin typeface="微软雅黑" panose="020B0503020204020204" pitchFamily="34" charset="-122"/>
                <a:ea typeface="微软雅黑" panose="020B0503020204020204" pitchFamily="34" charset="-122"/>
              </a:rPr>
              <a:t>-EZ Mode</a:t>
            </a:r>
          </a:p>
        </p:txBody>
      </p:sp>
      <p:sp>
        <p:nvSpPr>
          <p:cNvPr id="166" name="注：如何将指示灯设置为快闪："/>
          <p:cNvSpPr/>
          <p:nvPr/>
        </p:nvSpPr>
        <p:spPr>
          <a:xfrm>
            <a:off x="11925234" y="1962387"/>
            <a:ext cx="4767329" cy="2281009"/>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1. If you use EZ Mode to connect devices, you need to follow the three steps and set the indicator light to fast blinking.</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20240" y="1962387"/>
            <a:ext cx="3165328" cy="6853990"/>
          </a:xfrm>
          <a:prstGeom prst="rect">
            <a:avLst/>
          </a:prstGeom>
        </p:spPr>
      </p:pic>
      <p:pic>
        <p:nvPicPr>
          <p:cNvPr id="4" name="图片 3">
            <a:extLst>
              <a:ext uri="{FF2B5EF4-FFF2-40B4-BE49-F238E27FC236}">
                <a16:creationId xmlns:a16="http://schemas.microsoft.com/office/drawing/2014/main" id="{7D83F0C5-3F6F-4D10-BE1C-32346AD3B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5568" y="1962387"/>
            <a:ext cx="3165328" cy="6853992"/>
          </a:xfrm>
          <a:prstGeom prst="rect">
            <a:avLst/>
          </a:prstGeom>
        </p:spPr>
      </p:pic>
      <p:pic>
        <p:nvPicPr>
          <p:cNvPr id="6" name="图片 5">
            <a:extLst>
              <a:ext uri="{FF2B5EF4-FFF2-40B4-BE49-F238E27FC236}">
                <a16:creationId xmlns:a16="http://schemas.microsoft.com/office/drawing/2014/main" id="{F729FD7F-7D81-4FE3-9EFA-C00AB260F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896" y="1962387"/>
            <a:ext cx="3165328" cy="6853991"/>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NO.2"/>
          <p:cNvSpPr/>
          <p:nvPr/>
        </p:nvSpPr>
        <p:spPr>
          <a:xfrm>
            <a:off x="378027" y="940797"/>
            <a:ext cx="1516088"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90" name="添加设备-配网过程"/>
          <p:cNvSpPr/>
          <p:nvPr/>
        </p:nvSpPr>
        <p:spPr>
          <a:xfrm>
            <a:off x="1894115" y="993200"/>
            <a:ext cx="724916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sz="2400" dirty="0">
                <a:solidFill>
                  <a:schemeClr val="bg1"/>
                </a:solidFill>
                <a:latin typeface="微软雅黑" panose="020B0503020204020204" pitchFamily="34" charset="-122"/>
                <a:ea typeface="微软雅黑" panose="020B0503020204020204" pitchFamily="34" charset="-122"/>
                <a:sym typeface="+mn-ea"/>
              </a:rPr>
              <a:t>Add Manually </a:t>
            </a:r>
            <a:r>
              <a:rPr sz="2400" dirty="0">
                <a:solidFill>
                  <a:schemeClr val="bg1"/>
                </a:solidFill>
                <a:latin typeface="微软雅黑" panose="020B0503020204020204" pitchFamily="34" charset="-122"/>
                <a:ea typeface="微软雅黑" panose="020B0503020204020204" pitchFamily="34" charset="-122"/>
                <a:sym typeface="+mn-ea"/>
              </a:rPr>
              <a:t>-</a:t>
            </a:r>
            <a:r>
              <a:rPr lang="en-US" altLang="zh-CN" sz="2400" dirty="0">
                <a:solidFill>
                  <a:schemeClr val="bg1"/>
                </a:solidFill>
                <a:latin typeface="微软雅黑" panose="020B0503020204020204" pitchFamily="34" charset="-122"/>
                <a:ea typeface="微软雅黑" panose="020B0503020204020204" pitchFamily="34" charset="-122"/>
                <a:sym typeface="+mn-ea"/>
              </a:rPr>
              <a:t> </a:t>
            </a:r>
            <a:r>
              <a:rPr lang="en-US" altLang="zh-CN" sz="2400" dirty="0" err="1">
                <a:solidFill>
                  <a:schemeClr val="bg1"/>
                </a:solidFill>
                <a:latin typeface="微软雅黑" panose="020B0503020204020204" pitchFamily="34" charset="-122"/>
                <a:ea typeface="微软雅黑" panose="020B0503020204020204" pitchFamily="34" charset="-122"/>
                <a:sym typeface="+mn-ea"/>
              </a:rPr>
              <a:t>Wi-Fi Devices</a:t>
            </a:r>
            <a:r>
              <a:rPr lang="en-US" altLang="zh-CN" sz="2400" dirty="0">
                <a:solidFill>
                  <a:schemeClr val="bg1"/>
                </a:solidFill>
                <a:latin typeface="微软雅黑" panose="020B0503020204020204" pitchFamily="34" charset="-122"/>
                <a:ea typeface="微软雅黑" panose="020B0503020204020204" pitchFamily="34" charset="-122"/>
                <a:sym typeface="+mn-ea"/>
              </a:rPr>
              <a:t>-</a:t>
            </a:r>
            <a:r>
              <a:rPr lang="en-US" sz="2400" dirty="0">
                <a:solidFill>
                  <a:schemeClr val="bg1"/>
                </a:solidFill>
                <a:latin typeface="微软雅黑" panose="020B0503020204020204" pitchFamily="34" charset="-122"/>
                <a:ea typeface="微软雅黑" panose="020B0503020204020204" pitchFamily="34" charset="-122"/>
                <a:sym typeface="+mn-ea"/>
              </a:rPr>
              <a:t>Network Configuration</a:t>
            </a:r>
            <a:endParaRPr lang="en-US" sz="2400" dirty="0">
              <a:solidFill>
                <a:schemeClr val="bg1"/>
              </a:solidFill>
              <a:latin typeface="微软雅黑" panose="020B0503020204020204" pitchFamily="34" charset="-122"/>
              <a:ea typeface="微软雅黑" panose="020B0503020204020204" pitchFamily="34" charset="-122"/>
            </a:endParaRPr>
          </a:p>
        </p:txBody>
      </p:sp>
      <p:sp>
        <p:nvSpPr>
          <p:cNvPr id="191" name="若选择默认模式配网，配网过程APP将经历如 图1 所示的过程，配网成功显示 图2 所示界面"/>
          <p:cNvSpPr/>
          <p:nvPr/>
        </p:nvSpPr>
        <p:spPr>
          <a:xfrm>
            <a:off x="11320448" y="2392186"/>
            <a:ext cx="3936256" cy="6104235"/>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2. If you use EZ mode to connect devices, the process is presented in the first two pictures in the left. You can customize the names of the devices </a:t>
            </a:r>
            <a:r>
              <a:rPr lang="en-US" altLang="zh-CN" dirty="0">
                <a:solidFill>
                  <a:srgbClr val="FFFF00"/>
                </a:solidFill>
                <a:latin typeface="微软雅黑" panose="020B0503020204020204" pitchFamily="34" charset="-122"/>
                <a:ea typeface="微软雅黑" panose="020B0503020204020204" pitchFamily="34" charset="-122"/>
              </a:rPr>
              <a:t>(64 characters maximum)</a:t>
            </a:r>
            <a:r>
              <a:rPr lang="en-US" altLang="zh-CN" dirty="0">
                <a:solidFill>
                  <a:schemeClr val="bg1"/>
                </a:solidFill>
                <a:latin typeface="微软雅黑" panose="020B0503020204020204" pitchFamily="34" charset="-122"/>
                <a:ea typeface="微软雅黑" panose="020B0503020204020204" pitchFamily="34" charset="-122"/>
              </a:rPr>
              <a:t> and assign rooms for the devices.</a:t>
            </a:r>
          </a:p>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3. If it fails to connect the device, the APP will show the third page in the left. You can follow the instructions to solve the problems.</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94115" y="2392187"/>
            <a:ext cx="2728499" cy="5908109"/>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614" y="2392186"/>
            <a:ext cx="2728499" cy="590811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113" y="2392186"/>
            <a:ext cx="2738611" cy="5930007"/>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46BEC4F-6D6C-4542-A910-7F3D2D2242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94943" y="2047681"/>
            <a:ext cx="3165327" cy="6853990"/>
          </a:xfrm>
          <a:prstGeom prst="rect">
            <a:avLst/>
          </a:prstGeom>
        </p:spPr>
      </p:pic>
      <p:pic>
        <p:nvPicPr>
          <p:cNvPr id="8" name="图片 7">
            <a:extLst>
              <a:ext uri="{FF2B5EF4-FFF2-40B4-BE49-F238E27FC236}">
                <a16:creationId xmlns:a16="http://schemas.microsoft.com/office/drawing/2014/main" id="{DE41DC23-57D0-47E7-AAAE-6562845A4B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60271" y="2047682"/>
            <a:ext cx="3165328" cy="6853990"/>
          </a:xfrm>
          <a:prstGeom prst="rect">
            <a:avLst/>
          </a:prstGeom>
        </p:spPr>
      </p:pic>
      <p:pic>
        <p:nvPicPr>
          <p:cNvPr id="9" name="图片 8">
            <a:extLst>
              <a:ext uri="{FF2B5EF4-FFF2-40B4-BE49-F238E27FC236}">
                <a16:creationId xmlns:a16="http://schemas.microsoft.com/office/drawing/2014/main" id="{FCC2AC89-C204-45D5-BF8F-5744FA5B05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25599" y="2047681"/>
            <a:ext cx="3165328" cy="6853990"/>
          </a:xfrm>
          <a:prstGeom prst="rect">
            <a:avLst/>
          </a:prstGeom>
        </p:spPr>
      </p:pic>
      <p:sp>
        <p:nvSpPr>
          <p:cNvPr id="171" name="NO.2"/>
          <p:cNvSpPr/>
          <p:nvPr/>
        </p:nvSpPr>
        <p:spPr>
          <a:xfrm>
            <a:off x="378027" y="937223"/>
            <a:ext cx="1472172"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72" name="添加设备-兼容模式"/>
          <p:cNvSpPr/>
          <p:nvPr/>
        </p:nvSpPr>
        <p:spPr>
          <a:xfrm>
            <a:off x="1850199" y="994056"/>
            <a:ext cx="421830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altLang="zh-CN" sz="2400" dirty="0">
                <a:solidFill>
                  <a:schemeClr val="bg1"/>
                </a:solidFill>
                <a:latin typeface="微软雅黑" panose="020B0503020204020204" pitchFamily="34" charset="-122"/>
                <a:ea typeface="微软雅黑" panose="020B0503020204020204" pitchFamily="34" charset="-122"/>
                <a:sym typeface="+mn-ea"/>
              </a:rPr>
              <a:t>Add Manually- </a:t>
            </a:r>
            <a:r>
              <a:rPr lang="en-US" altLang="zh-CN" sz="2400" dirty="0" err="1">
                <a:solidFill>
                  <a:schemeClr val="bg1"/>
                </a:solidFill>
                <a:latin typeface="微软雅黑" panose="020B0503020204020204" pitchFamily="34" charset="-122"/>
                <a:ea typeface="微软雅黑" panose="020B0503020204020204" pitchFamily="34" charset="-122"/>
                <a:sym typeface="+mn-ea"/>
              </a:rPr>
              <a:t>Wi-Fi</a:t>
            </a:r>
            <a:r>
              <a:rPr lang="en-US" altLang="zh-CN" sz="2400" dirty="0">
                <a:solidFill>
                  <a:schemeClr val="bg1"/>
                </a:solidFill>
                <a:latin typeface="微软雅黑" panose="020B0503020204020204" pitchFamily="34" charset="-122"/>
                <a:ea typeface="微软雅黑" panose="020B0503020204020204" pitchFamily="34" charset="-122"/>
                <a:sym typeface="+mn-ea"/>
              </a:rPr>
              <a:t>-AP Mode</a:t>
            </a:r>
            <a:endParaRPr sz="2400" dirty="0">
              <a:solidFill>
                <a:schemeClr val="bg1"/>
              </a:solidFill>
              <a:latin typeface="微软雅黑" panose="020B0503020204020204" pitchFamily="34" charset="-122"/>
              <a:ea typeface="微软雅黑" panose="020B0503020204020204" pitchFamily="34" charset="-122"/>
            </a:endParaRPr>
          </a:p>
        </p:txBody>
      </p:sp>
      <p:sp>
        <p:nvSpPr>
          <p:cNvPr id="173" name="1.若使用“兼容模式”配网，请确认智能设备指示灯处于慢速闪烁状态（三秒闪烁1次），点击按钮，进入下一步  2.如果指示灯未处于慢闪状态，点击“如何将指示灯设置为慢闪”查看操作步骤"/>
          <p:cNvSpPr/>
          <p:nvPr/>
        </p:nvSpPr>
        <p:spPr>
          <a:xfrm>
            <a:off x="11822287" y="2047680"/>
            <a:ext cx="4683805" cy="3795911"/>
          </a:xfrm>
          <a:prstGeom prst="rect">
            <a:avLst/>
          </a:prstGeom>
          <a:ln w="12700">
            <a:miter lim="400000"/>
          </a:ln>
        </p:spPr>
        <p:txBody>
          <a:bodyPr wrap="square" lIns="50800" tIns="50800" rIns="50800" bIns="50800">
            <a:spAutoFit/>
          </a:bodyPr>
          <a:lstStyle/>
          <a:p>
            <a:pPr algn="l"/>
            <a:r>
              <a:rPr lang="en-US" altLang="zh-CN" sz="2400" dirty="0">
                <a:solidFill>
                  <a:schemeClr val="bg1"/>
                </a:solidFill>
                <a:latin typeface="微软雅黑" panose="020B0503020204020204" pitchFamily="34" charset="-122"/>
                <a:ea typeface="微软雅黑" panose="020B0503020204020204" pitchFamily="34" charset="-122"/>
              </a:rPr>
              <a:t>1. If the network in your home is 2.4Ghz and 5Ghz mixed, you can use AP mode (compatibility mode).</a:t>
            </a:r>
          </a:p>
          <a:p>
            <a:pPr algn="l"/>
            <a:endParaRPr lang="en-US" altLang="zh-CN" sz="2400" dirty="0">
              <a:solidFill>
                <a:schemeClr val="bg1"/>
              </a:solidFill>
              <a:latin typeface="微软雅黑" panose="020B0503020204020204" pitchFamily="34" charset="-122"/>
              <a:ea typeface="微软雅黑" panose="020B0503020204020204" pitchFamily="34" charset="-122"/>
            </a:endParaRPr>
          </a:p>
          <a:p>
            <a:pPr algn="l"/>
            <a:r>
              <a:rPr lang="en-US" altLang="zh-CN" sz="2400" dirty="0">
                <a:solidFill>
                  <a:schemeClr val="bg1"/>
                </a:solidFill>
                <a:latin typeface="微软雅黑" panose="020B0503020204020204" pitchFamily="34" charset="-122"/>
                <a:ea typeface="微软雅黑" panose="020B0503020204020204" pitchFamily="34" charset="-122"/>
              </a:rPr>
              <a:t>2. If you use AP mode to connect devices, you need to follow the three steps in the page to set the indicator light to blinking slowly. </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NO.2"/>
          <p:cNvSpPr/>
          <p:nvPr/>
        </p:nvSpPr>
        <p:spPr>
          <a:xfrm>
            <a:off x="358148" y="913295"/>
            <a:ext cx="1509842"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201" name="添加设备-配网过程"/>
          <p:cNvSpPr/>
          <p:nvPr/>
        </p:nvSpPr>
        <p:spPr>
          <a:xfrm>
            <a:off x="1966629" y="970128"/>
            <a:ext cx="707898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err="1">
                <a:solidFill>
                  <a:schemeClr val="bg1"/>
                </a:solidFill>
                <a:latin typeface="微软雅黑" panose="020B0503020204020204" pitchFamily="34" charset="-122"/>
                <a:ea typeface="微软雅黑" panose="020B0503020204020204" pitchFamily="34" charset="-122"/>
              </a:rPr>
              <a:t>Add Manually</a:t>
            </a:r>
            <a:r>
              <a:rPr sz="2400" dirty="0" err="1">
                <a:solidFill>
                  <a:schemeClr val="bg1"/>
                </a:solidFill>
                <a:latin typeface="微软雅黑" panose="020B0503020204020204" pitchFamily="34" charset="-122"/>
                <a:ea typeface="微软雅黑" panose="020B0503020204020204" pitchFamily="34" charset="-122"/>
              </a:rPr>
              <a:t>-</a:t>
            </a:r>
            <a:r>
              <a:rPr lang="en-US" sz="2400" dirty="0" err="1">
                <a:solidFill>
                  <a:schemeClr val="bg1"/>
                </a:solidFill>
                <a:latin typeface="微软雅黑" panose="020B0503020204020204" pitchFamily="34" charset="-122"/>
                <a:ea typeface="微软雅黑" panose="020B0503020204020204" pitchFamily="34" charset="-122"/>
              </a:rPr>
              <a:t>W</a:t>
            </a:r>
            <a:r>
              <a:rPr lang="en-US" altLang="zh-CN" sz="2400" dirty="0" err="1">
                <a:solidFill>
                  <a:schemeClr val="bg1"/>
                </a:solidFill>
                <a:latin typeface="微软雅黑" panose="020B0503020204020204" pitchFamily="34" charset="-122"/>
                <a:ea typeface="微软雅黑" panose="020B0503020204020204" pitchFamily="34" charset="-122"/>
              </a:rPr>
              <a:t>i-Fi Devices</a:t>
            </a:r>
            <a:r>
              <a:rPr lang="en-US" altLang="zh-CN" sz="2400" dirty="0">
                <a:solidFill>
                  <a:schemeClr val="bg1"/>
                </a:solidFill>
                <a:latin typeface="微软雅黑" panose="020B0503020204020204" pitchFamily="34" charset="-122"/>
                <a:ea typeface="微软雅黑" panose="020B0503020204020204" pitchFamily="34" charset="-122"/>
              </a:rPr>
              <a:t>-</a:t>
            </a:r>
            <a:r>
              <a:rPr lang="en-US" sz="2400" dirty="0" err="1">
                <a:solidFill>
                  <a:schemeClr val="bg1"/>
                </a:solidFill>
                <a:latin typeface="微软雅黑" panose="020B0503020204020204" pitchFamily="34" charset="-122"/>
                <a:ea typeface="微软雅黑" panose="020B0503020204020204" pitchFamily="34" charset="-122"/>
              </a:rPr>
              <a:t>Network Configuration</a:t>
            </a:r>
          </a:p>
        </p:txBody>
      </p:sp>
      <p:sp>
        <p:nvSpPr>
          <p:cNvPr id="202" name="若选择热点模式配网，需要连接以“SmartLife”开头的Wi-Fi热点，如图所示…"/>
          <p:cNvSpPr/>
          <p:nvPr/>
        </p:nvSpPr>
        <p:spPr>
          <a:xfrm>
            <a:off x="8524117" y="2016690"/>
            <a:ext cx="6705898" cy="1487587"/>
          </a:xfrm>
          <a:prstGeom prst="rect">
            <a:avLst/>
          </a:prstGeom>
          <a:ln w="12700">
            <a:miter lim="400000"/>
          </a:ln>
        </p:spPr>
        <p:txBody>
          <a:bodyPr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If you use AP mode to connect the device, you need to connect your phone to a Wi-Fi that starts with the name “</a:t>
            </a:r>
            <a:r>
              <a:rPr lang="en-US" altLang="zh-CN" sz="2000" dirty="0" err="1">
                <a:solidFill>
                  <a:schemeClr val="bg1"/>
                </a:solidFill>
                <a:latin typeface="微软雅黑" panose="020B0503020204020204" pitchFamily="34" charset="-122"/>
                <a:ea typeface="微软雅黑" panose="020B0503020204020204" pitchFamily="34" charset="-122"/>
              </a:rPr>
              <a:t>SmartLife</a:t>
            </a:r>
            <a:r>
              <a:rPr lang="en-US" altLang="zh-CN" sz="2000" dirty="0">
                <a:solidFill>
                  <a:schemeClr val="bg1"/>
                </a:solidFill>
                <a:latin typeface="微软雅黑" panose="020B0503020204020204" pitchFamily="34" charset="-122"/>
                <a:ea typeface="微软雅黑" panose="020B0503020204020204" pitchFamily="34" charset="-122"/>
              </a:rPr>
              <a:t>”.</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744" y="2016690"/>
            <a:ext cx="3106439" cy="6726477"/>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0504326-00BF-4566-B588-8566B7694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388" y="2015993"/>
            <a:ext cx="3125374" cy="6767477"/>
          </a:xfrm>
          <a:prstGeom prst="rect">
            <a:avLst/>
          </a:prstGeom>
        </p:spPr>
      </p:pic>
      <p:sp>
        <p:nvSpPr>
          <p:cNvPr id="200" name="NO.2"/>
          <p:cNvSpPr/>
          <p:nvPr/>
        </p:nvSpPr>
        <p:spPr>
          <a:xfrm>
            <a:off x="358148" y="913295"/>
            <a:ext cx="1509842"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201" name="添加设备-配网过程"/>
          <p:cNvSpPr/>
          <p:nvPr/>
        </p:nvSpPr>
        <p:spPr>
          <a:xfrm>
            <a:off x="1966629" y="970128"/>
            <a:ext cx="707898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sz="2400" dirty="0">
                <a:solidFill>
                  <a:schemeClr val="bg1"/>
                </a:solidFill>
                <a:latin typeface="微软雅黑" panose="020B0503020204020204" pitchFamily="34" charset="-122"/>
                <a:ea typeface="微软雅黑" panose="020B0503020204020204" pitchFamily="34" charset="-122"/>
                <a:sym typeface="+mn-ea"/>
              </a:rPr>
              <a:t>Add Manually</a:t>
            </a:r>
            <a:r>
              <a:rPr sz="2400" dirty="0">
                <a:solidFill>
                  <a:schemeClr val="bg1"/>
                </a:solidFill>
                <a:latin typeface="微软雅黑" panose="020B0503020204020204" pitchFamily="34" charset="-122"/>
                <a:ea typeface="微软雅黑" panose="020B0503020204020204" pitchFamily="34" charset="-122"/>
                <a:sym typeface="+mn-ea"/>
              </a:rPr>
              <a:t>-</a:t>
            </a:r>
            <a:r>
              <a:rPr lang="en-US" sz="2400" dirty="0">
                <a:solidFill>
                  <a:schemeClr val="bg1"/>
                </a:solidFill>
                <a:latin typeface="微软雅黑" panose="020B0503020204020204" pitchFamily="34" charset="-122"/>
                <a:ea typeface="微软雅黑" panose="020B0503020204020204" pitchFamily="34" charset="-122"/>
                <a:sym typeface="+mn-ea"/>
              </a:rPr>
              <a:t>W</a:t>
            </a:r>
            <a:r>
              <a:rPr lang="en-US" altLang="zh-CN" sz="2400" dirty="0">
                <a:solidFill>
                  <a:schemeClr val="bg1"/>
                </a:solidFill>
                <a:latin typeface="微软雅黑" panose="020B0503020204020204" pitchFamily="34" charset="-122"/>
                <a:ea typeface="微软雅黑" panose="020B0503020204020204" pitchFamily="34" charset="-122"/>
                <a:sym typeface="+mn-ea"/>
              </a:rPr>
              <a:t>i-Fi Devices-</a:t>
            </a:r>
            <a:r>
              <a:rPr lang="en-US" sz="2400" dirty="0">
                <a:solidFill>
                  <a:schemeClr val="bg1"/>
                </a:solidFill>
                <a:latin typeface="微软雅黑" panose="020B0503020204020204" pitchFamily="34" charset="-122"/>
                <a:ea typeface="微软雅黑" panose="020B0503020204020204" pitchFamily="34" charset="-122"/>
                <a:sym typeface="+mn-ea"/>
              </a:rPr>
              <a:t>Network Configuration</a:t>
            </a:r>
            <a:endParaRPr sz="2400" dirty="0">
              <a:solidFill>
                <a:schemeClr val="bg1"/>
              </a:solidFill>
              <a:latin typeface="微软雅黑" panose="020B0503020204020204" pitchFamily="34" charset="-122"/>
              <a:ea typeface="微软雅黑" panose="020B0503020204020204" pitchFamily="34" charset="-122"/>
            </a:endParaRPr>
          </a:p>
        </p:txBody>
      </p:sp>
      <p:sp>
        <p:nvSpPr>
          <p:cNvPr id="202" name="若选择热点模式配网，需要连接以“SmartLife”开头的Wi-Fi热点，如图所示…"/>
          <p:cNvSpPr/>
          <p:nvPr/>
        </p:nvSpPr>
        <p:spPr>
          <a:xfrm>
            <a:off x="11179033" y="1852566"/>
            <a:ext cx="5725644" cy="4719241"/>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4. Open the Wi-Fi set up page in the phone and find hotspots that starts with “</a:t>
            </a:r>
            <a:r>
              <a:rPr lang="en-US" altLang="zh-CN" sz="2000" dirty="0" err="1">
                <a:solidFill>
                  <a:schemeClr val="bg1"/>
                </a:solidFill>
                <a:latin typeface="微软雅黑" panose="020B0503020204020204" pitchFamily="34" charset="-122"/>
                <a:ea typeface="微软雅黑" panose="020B0503020204020204" pitchFamily="34" charset="-122"/>
              </a:rPr>
              <a:t>SmartLife</a:t>
            </a:r>
            <a:r>
              <a:rPr lang="en-US" altLang="zh-CN" sz="2000" dirty="0">
                <a:solidFill>
                  <a:schemeClr val="bg1"/>
                </a:solidFill>
                <a:latin typeface="微软雅黑" panose="020B0503020204020204" pitchFamily="34" charset="-122"/>
                <a:ea typeface="微软雅黑" panose="020B0503020204020204" pitchFamily="34" charset="-122"/>
              </a:rPr>
              <a:t>”, click it to connect. </a:t>
            </a:r>
          </a:p>
          <a:p>
            <a:pPr algn="l" defTabSz="457200">
              <a:lnSpc>
                <a:spcPct val="150000"/>
              </a:lnSpc>
              <a:buClr>
                <a:srgbClr val="000000"/>
              </a:buClr>
              <a:defRPr sz="2000">
                <a:latin typeface="Helvetica"/>
                <a:ea typeface="Helvetica"/>
                <a:cs typeface="Helvetica"/>
                <a:sym typeface="Helvetica"/>
              </a:defRPr>
            </a:pPr>
            <a:endParaRPr lang="en-US" altLang="zh-CN" sz="20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5. After successfully connecting to the Wi-Fi, return the </a:t>
            </a:r>
            <a:r>
              <a:rPr lang="en-US" altLang="zh-CN" sz="2000" dirty="0" err="1">
                <a:solidFill>
                  <a:schemeClr val="bg1"/>
                </a:solidFill>
                <a:latin typeface="微软雅黑" panose="020B0503020204020204" pitchFamily="34" charset="-122"/>
                <a:ea typeface="微软雅黑" panose="020B0503020204020204" pitchFamily="34" charset="-122"/>
              </a:rPr>
              <a:t>the</a:t>
            </a:r>
            <a:r>
              <a:rPr lang="en-US" altLang="zh-CN" sz="2000" dirty="0">
                <a:solidFill>
                  <a:schemeClr val="bg1"/>
                </a:solidFill>
                <a:latin typeface="微软雅黑" panose="020B0503020204020204" pitchFamily="34" charset="-122"/>
                <a:ea typeface="微软雅黑" panose="020B0503020204020204" pitchFamily="34" charset="-122"/>
              </a:rPr>
              <a:t> APP and start the network configuration. </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The Wi-Fi needs to be 2.4G. Some names of device's hotspots may not </a:t>
            </a:r>
            <a:r>
              <a:rPr lang="en-US" altLang="zh-CN" sz="2000" dirty="0" err="1">
                <a:solidFill>
                  <a:schemeClr val="bg1"/>
                </a:solidFill>
                <a:latin typeface="微软雅黑" panose="020B0503020204020204" pitchFamily="34" charset="-122"/>
                <a:ea typeface="微软雅黑" panose="020B0503020204020204" pitchFamily="34" charset="-122"/>
              </a:rPr>
              <a:t>neccessarily</a:t>
            </a:r>
            <a:r>
              <a:rPr lang="en-US" altLang="zh-CN" sz="2000" dirty="0">
                <a:solidFill>
                  <a:schemeClr val="bg1"/>
                </a:solidFill>
                <a:latin typeface="微软雅黑" panose="020B0503020204020204" pitchFamily="34" charset="-122"/>
                <a:ea typeface="微软雅黑" panose="020B0503020204020204" pitchFamily="34" charset="-122"/>
              </a:rPr>
              <a:t> start with “</a:t>
            </a:r>
            <a:r>
              <a:rPr lang="en-US" altLang="zh-CN" sz="2000" dirty="0" err="1">
                <a:solidFill>
                  <a:schemeClr val="bg1"/>
                </a:solidFill>
                <a:latin typeface="微软雅黑" panose="020B0503020204020204" pitchFamily="34" charset="-122"/>
                <a:ea typeface="微软雅黑" panose="020B0503020204020204" pitchFamily="34" charset="-122"/>
              </a:rPr>
              <a:t>SmartLife</a:t>
            </a:r>
            <a:r>
              <a:rPr lang="en-US" altLang="zh-CN" sz="2000" dirty="0">
                <a:solidFill>
                  <a:schemeClr val="bg1"/>
                </a:solidFill>
                <a:latin typeface="微软雅黑" panose="020B0503020204020204" pitchFamily="34" charset="-122"/>
                <a:ea typeface="微软雅黑" panose="020B0503020204020204" pitchFamily="34" charset="-122"/>
              </a:rPr>
              <a:t>”. It could be customized names.</a:t>
            </a:r>
            <a:r>
              <a:rPr lang="zh-CN" altLang="en-US" sz="2000" dirty="0">
                <a:solidFill>
                  <a:schemeClr val="bg1"/>
                </a:solidFill>
                <a:latin typeface="微软雅黑" panose="020B0503020204020204" pitchFamily="34" charset="-122"/>
                <a:ea typeface="微软雅黑" panose="020B0503020204020204" pitchFamily="34" charset="-122"/>
              </a:rPr>
              <a:t>）</a:t>
            </a:r>
            <a:endParaRPr lang="en-US" altLang="zh-CN" sz="2000" dirty="0">
              <a:solidFill>
                <a:srgbClr val="FFFF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5714" y="2015995"/>
            <a:ext cx="3125374" cy="6767477"/>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1336" y="2015994"/>
            <a:ext cx="3125374" cy="6767477"/>
          </a:xfrm>
          <a:prstGeom prst="rect">
            <a:avLst/>
          </a:prstGeom>
        </p:spPr>
      </p:pic>
      <p:sp>
        <p:nvSpPr>
          <p:cNvPr id="11" name="矩形 10"/>
          <p:cNvSpPr/>
          <p:nvPr/>
        </p:nvSpPr>
        <p:spPr>
          <a:xfrm>
            <a:off x="4165466" y="4279205"/>
            <a:ext cx="3125622"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2" name="矩形 11"/>
          <p:cNvSpPr/>
          <p:nvPr/>
        </p:nvSpPr>
        <p:spPr>
          <a:xfrm>
            <a:off x="7291087" y="3095896"/>
            <a:ext cx="3125622"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13" name="矩形 12">
            <a:extLst>
              <a:ext uri="{FF2B5EF4-FFF2-40B4-BE49-F238E27FC236}">
                <a16:creationId xmlns:a16="http://schemas.microsoft.com/office/drawing/2014/main" id="{0F995F7A-2B4C-4CD5-B68A-58A3E626CBCE}"/>
              </a:ext>
            </a:extLst>
          </p:cNvPr>
          <p:cNvSpPr/>
          <p:nvPr/>
        </p:nvSpPr>
        <p:spPr>
          <a:xfrm>
            <a:off x="1039596" y="4497889"/>
            <a:ext cx="3125622"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NO.2"/>
          <p:cNvSpPr/>
          <p:nvPr/>
        </p:nvSpPr>
        <p:spPr>
          <a:xfrm>
            <a:off x="378027" y="940797"/>
            <a:ext cx="1516088"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90" name="添加设备-配网过程"/>
          <p:cNvSpPr/>
          <p:nvPr/>
        </p:nvSpPr>
        <p:spPr>
          <a:xfrm>
            <a:off x="1894115" y="993200"/>
            <a:ext cx="707898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sz="2400" dirty="0" err="1">
                <a:solidFill>
                  <a:schemeClr val="bg1"/>
                </a:solidFill>
                <a:latin typeface="微软雅黑" panose="020B0503020204020204" pitchFamily="34" charset="-122"/>
                <a:ea typeface="微软雅黑" panose="020B0503020204020204" pitchFamily="34" charset="-122"/>
                <a:sym typeface="+mn-ea"/>
              </a:rPr>
              <a:t>Add Manually</a:t>
            </a:r>
            <a:r>
              <a:rPr sz="2400" dirty="0" err="1">
                <a:solidFill>
                  <a:schemeClr val="bg1"/>
                </a:solidFill>
                <a:latin typeface="微软雅黑" panose="020B0503020204020204" pitchFamily="34" charset="-122"/>
                <a:ea typeface="微软雅黑" panose="020B0503020204020204" pitchFamily="34" charset="-122"/>
                <a:sym typeface="+mn-ea"/>
              </a:rPr>
              <a:t>-</a:t>
            </a:r>
            <a:r>
              <a:rPr lang="en-US" sz="2400" dirty="0" err="1">
                <a:solidFill>
                  <a:schemeClr val="bg1"/>
                </a:solidFill>
                <a:latin typeface="微软雅黑" panose="020B0503020204020204" pitchFamily="34" charset="-122"/>
                <a:ea typeface="微软雅黑" panose="020B0503020204020204" pitchFamily="34" charset="-122"/>
                <a:sym typeface="+mn-ea"/>
              </a:rPr>
              <a:t>W</a:t>
            </a:r>
            <a:r>
              <a:rPr lang="en-US" altLang="zh-CN" sz="2400" dirty="0" err="1">
                <a:solidFill>
                  <a:schemeClr val="bg1"/>
                </a:solidFill>
                <a:latin typeface="微软雅黑" panose="020B0503020204020204" pitchFamily="34" charset="-122"/>
                <a:ea typeface="微软雅黑" panose="020B0503020204020204" pitchFamily="34" charset="-122"/>
                <a:sym typeface="+mn-ea"/>
              </a:rPr>
              <a:t>i-Fi Devices</a:t>
            </a:r>
            <a:r>
              <a:rPr lang="en-US" altLang="zh-CN" sz="2400" dirty="0">
                <a:solidFill>
                  <a:schemeClr val="bg1"/>
                </a:solidFill>
                <a:latin typeface="微软雅黑" panose="020B0503020204020204" pitchFamily="34" charset="-122"/>
                <a:ea typeface="微软雅黑" panose="020B0503020204020204" pitchFamily="34" charset="-122"/>
                <a:sym typeface="+mn-ea"/>
              </a:rPr>
              <a:t>-</a:t>
            </a:r>
            <a:r>
              <a:rPr lang="en-US" sz="2400" dirty="0" err="1">
                <a:solidFill>
                  <a:schemeClr val="bg1"/>
                </a:solidFill>
                <a:latin typeface="微软雅黑" panose="020B0503020204020204" pitchFamily="34" charset="-122"/>
                <a:ea typeface="微软雅黑" panose="020B0503020204020204" pitchFamily="34" charset="-122"/>
                <a:sym typeface="+mn-ea"/>
              </a:rPr>
              <a:t>Network Configuration</a:t>
            </a:r>
            <a:endParaRPr sz="2400" dirty="0">
              <a:solidFill>
                <a:schemeClr val="bg1"/>
              </a:solidFill>
              <a:latin typeface="微软雅黑" panose="020B0503020204020204" pitchFamily="34" charset="-122"/>
              <a:ea typeface="微软雅黑" panose="020B0503020204020204" pitchFamily="34" charset="-122"/>
            </a:endParaRPr>
          </a:p>
        </p:txBody>
      </p:sp>
      <p:sp>
        <p:nvSpPr>
          <p:cNvPr id="191" name="若选择默认模式配网，配网过程APP将经历如 图1 所示的过程，配网成功显示 图2 所示界面"/>
          <p:cNvSpPr/>
          <p:nvPr/>
        </p:nvSpPr>
        <p:spPr>
          <a:xfrm>
            <a:off x="11147093" y="1716546"/>
            <a:ext cx="3936256" cy="7896521"/>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6. Connect to the device's hotspot and return to the network configuration page in the APP to continue the process. The page will be shown as the left pictures. After the devices are successfully connected, you can customize the devices' names</a:t>
            </a:r>
            <a:r>
              <a:rPr lang="en-US" altLang="zh-CN" dirty="0">
                <a:solidFill>
                  <a:srgbClr val="FFFF00"/>
                </a:solidFill>
                <a:latin typeface="微软雅黑" panose="020B0503020204020204" pitchFamily="34" charset="-122"/>
                <a:ea typeface="微软雅黑" panose="020B0503020204020204" pitchFamily="34" charset="-122"/>
              </a:rPr>
              <a:t>(64 characters maximum) </a:t>
            </a:r>
            <a:r>
              <a:rPr lang="en-US" altLang="zh-CN" dirty="0">
                <a:solidFill>
                  <a:schemeClr val="bg1"/>
                </a:solidFill>
                <a:latin typeface="微软雅黑" panose="020B0503020204020204" pitchFamily="34" charset="-122"/>
                <a:ea typeface="微软雅黑" panose="020B0503020204020204" pitchFamily="34" charset="-122"/>
              </a:rPr>
              <a:t>and assign rooms for the devices.</a:t>
            </a:r>
          </a:p>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7</a:t>
            </a:r>
            <a:r>
              <a:rPr lang="en-US" altLang="zh-CN" dirty="0">
                <a:solidFill>
                  <a:schemeClr val="bg1"/>
                </a:solidFill>
                <a:latin typeface="微软雅黑" panose="020B0503020204020204" pitchFamily="34" charset="-122"/>
                <a:ea typeface="微软雅黑" panose="020B0503020204020204" pitchFamily="34" charset="-122"/>
                <a:sym typeface="+mn-ea"/>
              </a:rPr>
              <a:t>. If it fails to connect the device, the APP will show the third page in the left. You can follow the instructions to solve the problems.</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94115" y="2392187"/>
            <a:ext cx="2728499" cy="5908109"/>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614" y="2392186"/>
            <a:ext cx="2728499" cy="590811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113" y="2392186"/>
            <a:ext cx="2738611" cy="5930007"/>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NO.2"/>
          <p:cNvSpPr/>
          <p:nvPr/>
        </p:nvSpPr>
        <p:spPr>
          <a:xfrm>
            <a:off x="378026" y="940797"/>
            <a:ext cx="1516088"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90" name="添加设备-配网过程"/>
          <p:cNvSpPr/>
          <p:nvPr/>
        </p:nvSpPr>
        <p:spPr>
          <a:xfrm>
            <a:off x="1894114" y="992505"/>
            <a:ext cx="7918834"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sym typeface="+mn-ea"/>
              </a:rPr>
              <a:t>Add Manually-</a:t>
            </a:r>
            <a:r>
              <a:rPr lang="en-US" altLang="zh-CN" sz="2400" dirty="0" err="1">
                <a:solidFill>
                  <a:schemeClr val="bg1"/>
                </a:solidFill>
                <a:latin typeface="微软雅黑" panose="020B0503020204020204" pitchFamily="34" charset="-122"/>
                <a:ea typeface="微软雅黑" panose="020B0503020204020204" pitchFamily="34" charset="-122"/>
                <a:sym typeface="+mn-ea"/>
              </a:rPr>
              <a:t>Wi-fi</a:t>
            </a:r>
            <a:r>
              <a:rPr lang="en-US" altLang="zh-CN" sz="2400" dirty="0">
                <a:solidFill>
                  <a:schemeClr val="bg1"/>
                </a:solidFill>
                <a:latin typeface="微软雅黑" panose="020B0503020204020204" pitchFamily="34" charset="-122"/>
                <a:ea typeface="微软雅黑" panose="020B0503020204020204" pitchFamily="34" charset="-122"/>
                <a:sym typeface="+mn-ea"/>
              </a:rPr>
              <a:t> </a:t>
            </a:r>
            <a:r>
              <a:rPr lang="en-US" altLang="zh-CN" sz="2400" dirty="0" err="1">
                <a:solidFill>
                  <a:schemeClr val="bg1"/>
                </a:solidFill>
                <a:latin typeface="微软雅黑" panose="020B0503020204020204" pitchFamily="34" charset="-122"/>
                <a:ea typeface="微软雅黑" panose="020B0503020204020204" pitchFamily="34" charset="-122"/>
                <a:sym typeface="+mn-ea"/>
              </a:rPr>
              <a:t>bluetooth</a:t>
            </a:r>
            <a:r>
              <a:rPr lang="en-US" altLang="zh-CN" sz="2400" dirty="0">
                <a:solidFill>
                  <a:schemeClr val="bg1"/>
                </a:solidFill>
                <a:latin typeface="微软雅黑" panose="020B0503020204020204" pitchFamily="34" charset="-122"/>
                <a:ea typeface="微软雅黑" panose="020B0503020204020204" pitchFamily="34" charset="-122"/>
                <a:sym typeface="+mn-ea"/>
              </a:rPr>
              <a:t> dual mode network</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91" name="若选择默认模式配网，配网过程APP将经历如 图1 所示的过程，配网成功显示 图2 所示界面"/>
          <p:cNvSpPr/>
          <p:nvPr/>
        </p:nvSpPr>
        <p:spPr>
          <a:xfrm>
            <a:off x="11662305" y="1872451"/>
            <a:ext cx="4802851" cy="4203202"/>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1. When you use the </a:t>
            </a:r>
            <a:r>
              <a:rPr lang="en-US" altLang="zh-CN" dirty="0" err="1">
                <a:solidFill>
                  <a:schemeClr val="bg1"/>
                </a:solidFill>
                <a:latin typeface="微软雅黑" panose="020B0503020204020204" pitchFamily="34" charset="-122"/>
                <a:ea typeface="微软雅黑" panose="020B0503020204020204" pitchFamily="34" charset="-122"/>
              </a:rPr>
              <a:t>WiFi</a:t>
            </a:r>
            <a:r>
              <a:rPr lang="en-US" altLang="zh-CN" dirty="0">
                <a:solidFill>
                  <a:schemeClr val="bg1"/>
                </a:solidFill>
                <a:latin typeface="微软雅黑" panose="020B0503020204020204" pitchFamily="34" charset="-122"/>
                <a:ea typeface="微软雅黑" panose="020B0503020204020204" pitchFamily="34" charset="-122"/>
              </a:rPr>
              <a:t> and </a:t>
            </a:r>
            <a:r>
              <a:rPr lang="en-US" altLang="zh-CN" dirty="0" err="1">
                <a:solidFill>
                  <a:schemeClr val="bg1"/>
                </a:solidFill>
                <a:latin typeface="微软雅黑" panose="020B0503020204020204" pitchFamily="34" charset="-122"/>
                <a:ea typeface="微软雅黑" panose="020B0503020204020204" pitchFamily="34" charset="-122"/>
              </a:rPr>
              <a:t>bluetooth</a:t>
            </a:r>
            <a:r>
              <a:rPr lang="en-US" altLang="zh-CN" dirty="0">
                <a:solidFill>
                  <a:schemeClr val="bg1"/>
                </a:solidFill>
                <a:latin typeface="微软雅黑" panose="020B0503020204020204" pitchFamily="34" charset="-122"/>
                <a:ea typeface="微软雅黑" panose="020B0503020204020204" pitchFamily="34" charset="-122"/>
              </a:rPr>
              <a:t> membrane dual distribution network product, you can connect the device to the power supply first, and the App home page will automatically pop up the device to be connected. If there are multiple devices to be connected, choose the device you need.</a:t>
            </a: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111" y="1561563"/>
            <a:ext cx="3428927" cy="7421059"/>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038" y="1546421"/>
            <a:ext cx="3442920" cy="7451344"/>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958" y="1546421"/>
            <a:ext cx="3452819" cy="7472767"/>
          </a:xfrm>
          <a:prstGeom prst="rect">
            <a:avLst/>
          </a:prstGeom>
        </p:spPr>
      </p:pic>
    </p:spTree>
    <p:extLst>
      <p:ext uri="{BB962C8B-B14F-4D97-AF65-F5344CB8AC3E}">
        <p14:creationId xmlns:p14="http://schemas.microsoft.com/office/powerpoint/2010/main" val="177140663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NO.1"/>
          <p:cNvSpPr/>
          <p:nvPr/>
        </p:nvSpPr>
        <p:spPr>
          <a:xfrm>
            <a:off x="397904" y="102718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NO.1</a:t>
            </a:r>
          </a:p>
        </p:txBody>
      </p:sp>
      <p:sp>
        <p:nvSpPr>
          <p:cNvPr id="137" name="注册/登录/找回密码"/>
          <p:cNvSpPr/>
          <p:nvPr/>
        </p:nvSpPr>
        <p:spPr>
          <a:xfrm>
            <a:off x="1810442" y="1092750"/>
            <a:ext cx="2418932"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Download </a:t>
            </a:r>
            <a:r>
              <a:rPr lang="en-US" altLang="zh-CN" sz="2400" dirty="0">
                <a:solidFill>
                  <a:schemeClr val="bg1"/>
                </a:solidFill>
                <a:latin typeface="微软雅黑" panose="020B0503020204020204" pitchFamily="34" charset="-122"/>
                <a:ea typeface="微软雅黑" panose="020B0503020204020204" pitchFamily="34" charset="-122"/>
              </a:rPr>
              <a:t>App</a:t>
            </a:r>
            <a:endParaRPr sz="2400"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490413" y="2020958"/>
            <a:ext cx="12400041" cy="963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altLang="zh-CN" sz="2800" dirty="0">
                <a:solidFill>
                  <a:schemeClr val="bg1"/>
                </a:solidFill>
                <a:latin typeface="微软雅黑" panose="020B0503020204020204" pitchFamily="34" charset="-122"/>
                <a:ea typeface="微软雅黑" panose="020B0503020204020204" pitchFamily="34" charset="-122"/>
                <a:cs typeface="Helvetica"/>
              </a:rPr>
              <a:t>You can download the App</a:t>
            </a:r>
            <a:r>
              <a:rPr lang="zh-CN" altLang="en-US" sz="2800" dirty="0">
                <a:solidFill>
                  <a:schemeClr val="bg1"/>
                </a:solidFill>
                <a:latin typeface="微软雅黑" panose="020B0503020204020204" pitchFamily="34" charset="-122"/>
                <a:ea typeface="微软雅黑" panose="020B0503020204020204" pitchFamily="34" charset="-122"/>
                <a:cs typeface="Helvetica"/>
              </a:rPr>
              <a:t> </a:t>
            </a:r>
            <a:r>
              <a:rPr lang="en-US" altLang="zh-CN" sz="2800" dirty="0">
                <a:solidFill>
                  <a:schemeClr val="bg1"/>
                </a:solidFill>
                <a:latin typeface="微软雅黑" panose="020B0503020204020204" pitchFamily="34" charset="-122"/>
                <a:ea typeface="微软雅黑" panose="020B0503020204020204" pitchFamily="34" charset="-122"/>
                <a:cs typeface="Helvetica"/>
              </a:rPr>
              <a:t>by searching “</a:t>
            </a:r>
            <a:r>
              <a:rPr lang="en-US" altLang="zh-CN" sz="2800" dirty="0" err="1">
                <a:solidFill>
                  <a:schemeClr val="bg1"/>
                </a:solidFill>
                <a:latin typeface="微软雅黑" panose="020B0503020204020204" pitchFamily="34" charset="-122"/>
                <a:ea typeface="微软雅黑" panose="020B0503020204020204" pitchFamily="34" charset="-122"/>
                <a:cs typeface="Helvetica"/>
              </a:rPr>
              <a:t>Tuya</a:t>
            </a:r>
            <a:r>
              <a:rPr lang="en-US" altLang="zh-CN" sz="2800" dirty="0">
                <a:solidFill>
                  <a:schemeClr val="bg1"/>
                </a:solidFill>
                <a:latin typeface="微软雅黑" panose="020B0503020204020204" pitchFamily="34" charset="-122"/>
                <a:ea typeface="微软雅黑" panose="020B0503020204020204" pitchFamily="34" charset="-122"/>
                <a:cs typeface="Helvetica"/>
              </a:rPr>
              <a:t> </a:t>
            </a:r>
            <a:r>
              <a:rPr lang="en-US" altLang="zh-CN" sz="2800" dirty="0" err="1">
                <a:solidFill>
                  <a:schemeClr val="bg1"/>
                </a:solidFill>
                <a:latin typeface="微软雅黑" panose="020B0503020204020204" pitchFamily="34" charset="-122"/>
                <a:ea typeface="微软雅黑" panose="020B0503020204020204" pitchFamily="34" charset="-122"/>
                <a:cs typeface="Helvetica"/>
              </a:rPr>
              <a:t>Smart”in</a:t>
            </a:r>
            <a:r>
              <a:rPr lang="en-US" altLang="zh-CN" sz="2800" dirty="0">
                <a:solidFill>
                  <a:schemeClr val="bg1"/>
                </a:solidFill>
                <a:latin typeface="微软雅黑" panose="020B0503020204020204" pitchFamily="34" charset="-122"/>
                <a:ea typeface="微软雅黑" panose="020B0503020204020204" pitchFamily="34" charset="-122"/>
                <a:cs typeface="Helvetica"/>
              </a:rPr>
              <a:t> mobile app stores or scanning the following QR code.</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225" y="4252059"/>
            <a:ext cx="3585262" cy="3480583"/>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022" y="1939448"/>
            <a:ext cx="3311798" cy="7171147"/>
          </a:xfrm>
          <a:prstGeom prst="rect">
            <a:avLst/>
          </a:prstGeom>
        </p:spPr>
      </p:pic>
      <p:sp>
        <p:nvSpPr>
          <p:cNvPr id="189" name="NO.2"/>
          <p:cNvSpPr/>
          <p:nvPr/>
        </p:nvSpPr>
        <p:spPr>
          <a:xfrm>
            <a:off x="378026" y="940797"/>
            <a:ext cx="1516088"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90" name="添加设备-配网过程"/>
          <p:cNvSpPr/>
          <p:nvPr/>
        </p:nvSpPr>
        <p:spPr>
          <a:xfrm>
            <a:off x="1894114" y="992505"/>
            <a:ext cx="7918834"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sym typeface="+mn-ea"/>
              </a:rPr>
              <a:t>Add Manually-</a:t>
            </a:r>
            <a:r>
              <a:rPr lang="en-US" altLang="zh-CN" sz="2400" dirty="0" err="1">
                <a:solidFill>
                  <a:schemeClr val="bg1"/>
                </a:solidFill>
                <a:latin typeface="微软雅黑" panose="020B0503020204020204" pitchFamily="34" charset="-122"/>
                <a:ea typeface="微软雅黑" panose="020B0503020204020204" pitchFamily="34" charset="-122"/>
                <a:sym typeface="+mn-ea"/>
              </a:rPr>
              <a:t>Wi-fi</a:t>
            </a:r>
            <a:r>
              <a:rPr lang="en-US" altLang="zh-CN" sz="2400" dirty="0">
                <a:solidFill>
                  <a:schemeClr val="bg1"/>
                </a:solidFill>
                <a:latin typeface="微软雅黑" panose="020B0503020204020204" pitchFamily="34" charset="-122"/>
                <a:ea typeface="微软雅黑" panose="020B0503020204020204" pitchFamily="34" charset="-122"/>
                <a:sym typeface="+mn-ea"/>
              </a:rPr>
              <a:t> </a:t>
            </a:r>
            <a:r>
              <a:rPr lang="en-US" altLang="zh-CN" sz="2400" dirty="0" err="1">
                <a:solidFill>
                  <a:schemeClr val="bg1"/>
                </a:solidFill>
                <a:latin typeface="微软雅黑" panose="020B0503020204020204" pitchFamily="34" charset="-122"/>
                <a:ea typeface="微软雅黑" panose="020B0503020204020204" pitchFamily="34" charset="-122"/>
                <a:sym typeface="+mn-ea"/>
              </a:rPr>
              <a:t>bluetooth</a:t>
            </a:r>
            <a:r>
              <a:rPr lang="en-US" altLang="zh-CN" sz="2400" dirty="0">
                <a:solidFill>
                  <a:schemeClr val="bg1"/>
                </a:solidFill>
                <a:latin typeface="微软雅黑" panose="020B0503020204020204" pitchFamily="34" charset="-122"/>
                <a:ea typeface="微软雅黑" panose="020B0503020204020204" pitchFamily="34" charset="-122"/>
                <a:sym typeface="+mn-ea"/>
              </a:rPr>
              <a:t> dual mode network</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91" name="若选择默认模式配网，配网过程APP将经历如 图1 所示的过程，配网成功显示 图2 所示界面"/>
          <p:cNvSpPr/>
          <p:nvPr/>
        </p:nvSpPr>
        <p:spPr>
          <a:xfrm>
            <a:off x="11482415" y="1939446"/>
            <a:ext cx="4802851" cy="1433213"/>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2. Connect to the </a:t>
            </a:r>
            <a:r>
              <a:rPr lang="en-US" altLang="zh-CN" dirty="0" err="1">
                <a:solidFill>
                  <a:schemeClr val="bg1"/>
                </a:solidFill>
                <a:latin typeface="微软雅黑" panose="020B0503020204020204" pitchFamily="34" charset="-122"/>
                <a:ea typeface="微软雅黑" panose="020B0503020204020204" pitchFamily="34" charset="-122"/>
              </a:rPr>
              <a:t>WiFi</a:t>
            </a:r>
            <a:r>
              <a:rPr lang="en-US" altLang="zh-CN" dirty="0">
                <a:solidFill>
                  <a:schemeClr val="bg1"/>
                </a:solidFill>
                <a:latin typeface="微软雅黑" panose="020B0503020204020204" pitchFamily="34" charset="-122"/>
                <a:ea typeface="微软雅黑" panose="020B0503020204020204" pitchFamily="34" charset="-122"/>
              </a:rPr>
              <a:t> at home and wait for the device to connect to complete the connection.</a:t>
            </a:r>
          </a:p>
        </p:txBody>
      </p:sp>
      <p:sp>
        <p:nvSpPr>
          <p:cNvPr id="13" name="矩形 12"/>
          <p:cNvSpPr/>
          <p:nvPr/>
        </p:nvSpPr>
        <p:spPr>
          <a:xfrm>
            <a:off x="1002510" y="6755239"/>
            <a:ext cx="2594822" cy="765109"/>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20204"/>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5820" y="1939448"/>
            <a:ext cx="3304425" cy="7155181"/>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7618" y="1939446"/>
            <a:ext cx="3304425" cy="7155183"/>
          </a:xfrm>
          <a:prstGeom prst="rect">
            <a:avLst/>
          </a:prstGeom>
        </p:spPr>
      </p:pic>
    </p:spTree>
    <p:extLst>
      <p:ext uri="{BB962C8B-B14F-4D97-AF65-F5344CB8AC3E}">
        <p14:creationId xmlns:p14="http://schemas.microsoft.com/office/powerpoint/2010/main" val="29491603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NO.2"/>
          <p:cNvSpPr/>
          <p:nvPr/>
        </p:nvSpPr>
        <p:spPr>
          <a:xfrm>
            <a:off x="378026" y="940797"/>
            <a:ext cx="1516088"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90" name="添加设备-配网过程"/>
          <p:cNvSpPr/>
          <p:nvPr/>
        </p:nvSpPr>
        <p:spPr>
          <a:xfrm>
            <a:off x="1894114" y="992505"/>
            <a:ext cx="7918834"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sym typeface="+mn-ea"/>
              </a:rPr>
              <a:t>Add Manually-</a:t>
            </a:r>
            <a:r>
              <a:rPr lang="en-US" altLang="zh-CN" sz="2400" dirty="0" err="1">
                <a:solidFill>
                  <a:schemeClr val="bg1"/>
                </a:solidFill>
                <a:latin typeface="微软雅黑" panose="020B0503020204020204" pitchFamily="34" charset="-122"/>
                <a:ea typeface="微软雅黑" panose="020B0503020204020204" pitchFamily="34" charset="-122"/>
                <a:sym typeface="+mn-ea"/>
              </a:rPr>
              <a:t>Wi-fi</a:t>
            </a:r>
            <a:r>
              <a:rPr lang="en-US" altLang="zh-CN" sz="2400" dirty="0">
                <a:solidFill>
                  <a:schemeClr val="bg1"/>
                </a:solidFill>
                <a:latin typeface="微软雅黑" panose="020B0503020204020204" pitchFamily="34" charset="-122"/>
                <a:ea typeface="微软雅黑" panose="020B0503020204020204" pitchFamily="34" charset="-122"/>
                <a:sym typeface="+mn-ea"/>
              </a:rPr>
              <a:t> </a:t>
            </a:r>
            <a:r>
              <a:rPr lang="en-US" altLang="zh-CN" sz="2400" dirty="0" err="1">
                <a:solidFill>
                  <a:schemeClr val="bg1"/>
                </a:solidFill>
                <a:latin typeface="微软雅黑" panose="020B0503020204020204" pitchFamily="34" charset="-122"/>
                <a:ea typeface="微软雅黑" panose="020B0503020204020204" pitchFamily="34" charset="-122"/>
                <a:sym typeface="+mn-ea"/>
              </a:rPr>
              <a:t>bluetooth</a:t>
            </a:r>
            <a:r>
              <a:rPr lang="en-US" altLang="zh-CN" sz="2400" dirty="0">
                <a:solidFill>
                  <a:schemeClr val="bg1"/>
                </a:solidFill>
                <a:latin typeface="微软雅黑" panose="020B0503020204020204" pitchFamily="34" charset="-122"/>
                <a:ea typeface="微软雅黑" panose="020B0503020204020204" pitchFamily="34" charset="-122"/>
                <a:sym typeface="+mn-ea"/>
              </a:rPr>
              <a:t> dual mode network</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91" name="若选择默认模式配网，配网过程APP将经历如 图1 所示的过程，配网成功显示 图2 所示界面"/>
          <p:cNvSpPr/>
          <p:nvPr/>
        </p:nvSpPr>
        <p:spPr>
          <a:xfrm>
            <a:off x="12461529" y="1793089"/>
            <a:ext cx="4248502" cy="4203202"/>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1. Of course, if you are not willing to use </a:t>
            </a:r>
            <a:r>
              <a:rPr lang="en-US" altLang="zh-CN" dirty="0" err="1">
                <a:solidFill>
                  <a:schemeClr val="bg1"/>
                </a:solidFill>
                <a:latin typeface="微软雅黑" panose="020B0503020204020204" pitchFamily="34" charset="-122"/>
                <a:ea typeface="微软雅黑" panose="020B0503020204020204" pitchFamily="34" charset="-122"/>
              </a:rPr>
              <a:t>bluetooth</a:t>
            </a:r>
            <a:r>
              <a:rPr lang="en-US" altLang="zh-CN" dirty="0">
                <a:solidFill>
                  <a:schemeClr val="bg1"/>
                </a:solidFill>
                <a:latin typeface="微软雅黑" panose="020B0503020204020204" pitchFamily="34" charset="-122"/>
                <a:ea typeface="微软雅黑" panose="020B0503020204020204" pitchFamily="34" charset="-122"/>
              </a:rPr>
              <a:t> connection, you can also choose </a:t>
            </a:r>
            <a:r>
              <a:rPr lang="en-US" altLang="zh-CN" dirty="0" err="1">
                <a:solidFill>
                  <a:schemeClr val="bg1"/>
                </a:solidFill>
                <a:latin typeface="微软雅黑" panose="020B0503020204020204" pitchFamily="34" charset="-122"/>
                <a:ea typeface="微软雅黑" panose="020B0503020204020204" pitchFamily="34" charset="-122"/>
              </a:rPr>
              <a:t>WiFi</a:t>
            </a:r>
            <a:r>
              <a:rPr lang="en-US" altLang="zh-CN" dirty="0">
                <a:solidFill>
                  <a:schemeClr val="bg1"/>
                </a:solidFill>
                <a:latin typeface="微软雅黑" panose="020B0503020204020204" pitchFamily="34" charset="-122"/>
                <a:ea typeface="微软雅黑" panose="020B0503020204020204" pitchFamily="34" charset="-122"/>
              </a:rPr>
              <a:t> connection. First you can select the corresponding device type. To set the indicator light to the flash state, please follow the three steps in the figure to complete the setting.</a:t>
            </a:r>
          </a:p>
        </p:txBody>
      </p:sp>
      <p:pic>
        <p:nvPicPr>
          <p:cNvPr id="9" name="图片 8">
            <a:extLst>
              <a:ext uri="{FF2B5EF4-FFF2-40B4-BE49-F238E27FC236}">
                <a16:creationId xmlns:a16="http://schemas.microsoft.com/office/drawing/2014/main" id="{752F2BDB-8ADD-43C4-8098-B17567F59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26" y="2039061"/>
            <a:ext cx="2622375" cy="5675478"/>
          </a:xfrm>
          <a:prstGeom prst="rect">
            <a:avLst/>
          </a:prstGeom>
        </p:spPr>
      </p:pic>
      <p:pic>
        <p:nvPicPr>
          <p:cNvPr id="10" name="图片 9">
            <a:extLst>
              <a:ext uri="{FF2B5EF4-FFF2-40B4-BE49-F238E27FC236}">
                <a16:creationId xmlns:a16="http://schemas.microsoft.com/office/drawing/2014/main" id="{C6A575BC-C67B-4B28-BF9F-9AD9004C29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00401" y="2039061"/>
            <a:ext cx="2621064" cy="5675478"/>
          </a:xfrm>
          <a:prstGeom prst="rect">
            <a:avLst/>
          </a:prstGeom>
        </p:spPr>
      </p:pic>
      <p:pic>
        <p:nvPicPr>
          <p:cNvPr id="11" name="图片 10">
            <a:extLst>
              <a:ext uri="{FF2B5EF4-FFF2-40B4-BE49-F238E27FC236}">
                <a16:creationId xmlns:a16="http://schemas.microsoft.com/office/drawing/2014/main" id="{3ABA1132-B87F-431B-ACF1-1F4643F796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21466" y="2039061"/>
            <a:ext cx="2621064" cy="5675478"/>
          </a:xfrm>
          <a:prstGeom prst="rect">
            <a:avLst/>
          </a:prstGeom>
        </p:spPr>
      </p:pic>
      <p:sp>
        <p:nvSpPr>
          <p:cNvPr id="12" name="矩形 11">
            <a:extLst>
              <a:ext uri="{FF2B5EF4-FFF2-40B4-BE49-F238E27FC236}">
                <a16:creationId xmlns:a16="http://schemas.microsoft.com/office/drawing/2014/main" id="{C5377E4B-C991-4466-A674-5E519A584DD3}"/>
              </a:ext>
            </a:extLst>
          </p:cNvPr>
          <p:cNvSpPr/>
          <p:nvPr/>
        </p:nvSpPr>
        <p:spPr>
          <a:xfrm>
            <a:off x="1039596" y="3429000"/>
            <a:ext cx="636804" cy="686619"/>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16" name="直接箭头连接符 15">
            <a:extLst>
              <a:ext uri="{FF2B5EF4-FFF2-40B4-BE49-F238E27FC236}">
                <a16:creationId xmlns:a16="http://schemas.microsoft.com/office/drawing/2014/main" id="{AD2AE331-C876-490B-9EAF-3BB0F8196435}"/>
              </a:ext>
            </a:extLst>
          </p:cNvPr>
          <p:cNvCxnSpPr/>
          <p:nvPr/>
        </p:nvCxnSpPr>
        <p:spPr>
          <a:xfrm flipV="1">
            <a:off x="1039596" y="4216400"/>
            <a:ext cx="217704" cy="1422400"/>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17" name="图片 16">
            <a:extLst>
              <a:ext uri="{FF2B5EF4-FFF2-40B4-BE49-F238E27FC236}">
                <a16:creationId xmlns:a16="http://schemas.microsoft.com/office/drawing/2014/main" id="{8A41B609-009F-457A-8EFB-0FEAE0D071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42529" y="2039061"/>
            <a:ext cx="2621065" cy="5675478"/>
          </a:xfrm>
          <a:prstGeom prst="rect">
            <a:avLst/>
          </a:prstGeom>
        </p:spPr>
      </p:pic>
    </p:spTree>
    <p:extLst>
      <p:ext uri="{BB962C8B-B14F-4D97-AF65-F5344CB8AC3E}">
        <p14:creationId xmlns:p14="http://schemas.microsoft.com/office/powerpoint/2010/main" val="31215102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7955" y="1859703"/>
            <a:ext cx="3514329" cy="7605890"/>
          </a:xfrm>
          <a:prstGeom prst="rect">
            <a:avLst/>
          </a:prstGeom>
        </p:spPr>
      </p:pic>
      <p:sp>
        <p:nvSpPr>
          <p:cNvPr id="164" name="NO.2"/>
          <p:cNvSpPr/>
          <p:nvPr/>
        </p:nvSpPr>
        <p:spPr>
          <a:xfrm>
            <a:off x="358146" y="937223"/>
            <a:ext cx="1562093"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2038757" y="993361"/>
            <a:ext cx="7918834"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sym typeface="+mn-ea"/>
              </a:rPr>
              <a:t>Add Manually-</a:t>
            </a:r>
            <a:r>
              <a:rPr lang="en-US" altLang="zh-CN" sz="2400" dirty="0" err="1">
                <a:solidFill>
                  <a:schemeClr val="bg1"/>
                </a:solidFill>
                <a:latin typeface="微软雅黑" panose="020B0503020204020204" pitchFamily="34" charset="-122"/>
                <a:ea typeface="微软雅黑" panose="020B0503020204020204" pitchFamily="34" charset="-122"/>
                <a:sym typeface="+mn-ea"/>
              </a:rPr>
              <a:t>Wi-fi</a:t>
            </a:r>
            <a:r>
              <a:rPr lang="en-US" altLang="zh-CN" sz="2400" dirty="0">
                <a:solidFill>
                  <a:schemeClr val="bg1"/>
                </a:solidFill>
                <a:latin typeface="微软雅黑" panose="020B0503020204020204" pitchFamily="34" charset="-122"/>
                <a:ea typeface="微软雅黑" panose="020B0503020204020204" pitchFamily="34" charset="-122"/>
                <a:sym typeface="+mn-ea"/>
              </a:rPr>
              <a:t> </a:t>
            </a:r>
            <a:r>
              <a:rPr lang="en-US" altLang="zh-CN" sz="2400" dirty="0" err="1">
                <a:solidFill>
                  <a:schemeClr val="bg1"/>
                </a:solidFill>
                <a:latin typeface="微软雅黑" panose="020B0503020204020204" pitchFamily="34" charset="-122"/>
                <a:ea typeface="微软雅黑" panose="020B0503020204020204" pitchFamily="34" charset="-122"/>
                <a:sym typeface="+mn-ea"/>
              </a:rPr>
              <a:t>bluetooth</a:t>
            </a:r>
            <a:r>
              <a:rPr lang="en-US" altLang="zh-CN" sz="2400" dirty="0">
                <a:solidFill>
                  <a:schemeClr val="bg1"/>
                </a:solidFill>
                <a:latin typeface="微软雅黑" panose="020B0503020204020204" pitchFamily="34" charset="-122"/>
                <a:ea typeface="微软雅黑" panose="020B0503020204020204" pitchFamily="34" charset="-122"/>
                <a:sym typeface="+mn-ea"/>
              </a:rPr>
              <a:t> dual mode network</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11873915" y="3010649"/>
            <a:ext cx="4767329" cy="2724207"/>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2. After completing the three steps, wait for the device to connect. After successful connection, the device can be renamed and room classification.</a:t>
            </a:r>
            <a:endParaRPr sz="2400"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8416212" y="3116424"/>
            <a:ext cx="914400" cy="373225"/>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20204"/>
            </a:endParaRPr>
          </a:p>
        </p:txBody>
      </p:sp>
      <p:cxnSp>
        <p:nvCxnSpPr>
          <p:cNvPr id="10" name="直接箭头连接符 9"/>
          <p:cNvCxnSpPr/>
          <p:nvPr/>
        </p:nvCxnSpPr>
        <p:spPr>
          <a:xfrm flipH="1">
            <a:off x="9157843" y="3116423"/>
            <a:ext cx="558522" cy="186613"/>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3" name="矩形 12"/>
          <p:cNvSpPr/>
          <p:nvPr/>
        </p:nvSpPr>
        <p:spPr>
          <a:xfrm>
            <a:off x="9024573" y="2610539"/>
            <a:ext cx="2101858" cy="400110"/>
          </a:xfrm>
          <a:prstGeom prst="rect">
            <a:avLst/>
          </a:prstGeom>
          <a:noFill/>
        </p:spPr>
        <p:txBody>
          <a:bodyPr wrap="none" lIns="91440" tIns="45720" rIns="91440" bIns="45720">
            <a:spAutoFit/>
          </a:bodyPr>
          <a:lstStyle/>
          <a:p>
            <a:r>
              <a:rPr lang="en-US" altLang="zh-CN" sz="2000" dirty="0">
                <a:ln w="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Click to rename</a:t>
            </a:r>
            <a:endParaRPr lang="zh-CN" altLang="en-US" sz="2000" b="0" cap="none" spc="0" dirty="0">
              <a:ln w="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939" y="1859703"/>
            <a:ext cx="3514329" cy="7605890"/>
          </a:xfrm>
          <a:prstGeom prst="rect">
            <a:avLst/>
          </a:prstGeom>
        </p:spPr>
      </p:pic>
      <p:pic>
        <p:nvPicPr>
          <p:cNvPr id="14" name="图片 13">
            <a:extLst>
              <a:ext uri="{FF2B5EF4-FFF2-40B4-BE49-F238E27FC236}">
                <a16:creationId xmlns:a16="http://schemas.microsoft.com/office/drawing/2014/main" id="{FCC2AC89-C204-45D5-BF8F-5744FA5B05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3513" y="1859703"/>
            <a:ext cx="3512573" cy="7605890"/>
          </a:xfrm>
          <a:prstGeom prst="rect">
            <a:avLst/>
          </a:prstGeom>
        </p:spPr>
      </p:pic>
    </p:spTree>
    <p:extLst>
      <p:ext uri="{BB962C8B-B14F-4D97-AF65-F5344CB8AC3E}">
        <p14:creationId xmlns:p14="http://schemas.microsoft.com/office/powerpoint/2010/main" val="10810325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NO.2"/>
          <p:cNvSpPr/>
          <p:nvPr/>
        </p:nvSpPr>
        <p:spPr>
          <a:xfrm>
            <a:off x="378026" y="940797"/>
            <a:ext cx="1516088"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90" name="添加设备-配网过程"/>
          <p:cNvSpPr/>
          <p:nvPr/>
        </p:nvSpPr>
        <p:spPr>
          <a:xfrm>
            <a:off x="1894114" y="992505"/>
            <a:ext cx="7918834"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sym typeface="+mn-ea"/>
              </a:rPr>
              <a:t>Add Manually-</a:t>
            </a:r>
            <a:r>
              <a:rPr lang="en-US" altLang="zh-CN" sz="2400" dirty="0" err="1">
                <a:solidFill>
                  <a:schemeClr val="bg1"/>
                </a:solidFill>
                <a:latin typeface="微软雅黑" panose="020B0503020204020204" pitchFamily="34" charset="-122"/>
                <a:ea typeface="微软雅黑" panose="020B0503020204020204" pitchFamily="34" charset="-122"/>
                <a:sym typeface="+mn-ea"/>
              </a:rPr>
              <a:t>Wi-fi</a:t>
            </a:r>
            <a:r>
              <a:rPr lang="en-US" altLang="zh-CN" sz="2400" dirty="0">
                <a:solidFill>
                  <a:schemeClr val="bg1"/>
                </a:solidFill>
                <a:latin typeface="微软雅黑" panose="020B0503020204020204" pitchFamily="34" charset="-122"/>
                <a:ea typeface="微软雅黑" panose="020B0503020204020204" pitchFamily="34" charset="-122"/>
                <a:sym typeface="+mn-ea"/>
              </a:rPr>
              <a:t> </a:t>
            </a:r>
            <a:r>
              <a:rPr lang="en-US" altLang="zh-CN" sz="2400" dirty="0" err="1">
                <a:solidFill>
                  <a:schemeClr val="bg1"/>
                </a:solidFill>
                <a:latin typeface="微软雅黑" panose="020B0503020204020204" pitchFamily="34" charset="-122"/>
                <a:ea typeface="微软雅黑" panose="020B0503020204020204" pitchFamily="34" charset="-122"/>
                <a:sym typeface="+mn-ea"/>
              </a:rPr>
              <a:t>bluetooth</a:t>
            </a:r>
            <a:r>
              <a:rPr lang="en-US" altLang="zh-CN" sz="2400" dirty="0">
                <a:solidFill>
                  <a:schemeClr val="bg1"/>
                </a:solidFill>
                <a:latin typeface="微软雅黑" panose="020B0503020204020204" pitchFamily="34" charset="-122"/>
                <a:ea typeface="微软雅黑" panose="020B0503020204020204" pitchFamily="34" charset="-122"/>
                <a:sym typeface="+mn-ea"/>
              </a:rPr>
              <a:t> dual mode network</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91" name="若选择默认模式配网，配网过程APP将经历如 图1 所示的过程，配网成功显示 图2 所示界面"/>
          <p:cNvSpPr/>
          <p:nvPr/>
        </p:nvSpPr>
        <p:spPr>
          <a:xfrm>
            <a:off x="11414547" y="2733906"/>
            <a:ext cx="4802851" cy="6685292"/>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sz="2400" dirty="0">
                <a:solidFill>
                  <a:schemeClr val="bg1"/>
                </a:solidFill>
                <a:latin typeface="微软雅黑" panose="020B0503020204020204" pitchFamily="34" charset="-122"/>
                <a:ea typeface="微软雅黑" panose="020B0503020204020204" pitchFamily="34" charset="-122"/>
              </a:rPr>
              <a:t>1. You can also connect the device via </a:t>
            </a:r>
            <a:r>
              <a:rPr lang="en-US" altLang="zh-CN" sz="2400" dirty="0" err="1">
                <a:solidFill>
                  <a:schemeClr val="bg1"/>
                </a:solidFill>
                <a:latin typeface="微软雅黑" panose="020B0503020204020204" pitchFamily="34" charset="-122"/>
                <a:ea typeface="微软雅黑" panose="020B0503020204020204" pitchFamily="34" charset="-122"/>
              </a:rPr>
              <a:t>bluetooth</a:t>
            </a:r>
            <a:r>
              <a:rPr lang="en-US" altLang="zh-CN" sz="2400" dirty="0">
                <a:solidFill>
                  <a:schemeClr val="bg1"/>
                </a:solidFill>
                <a:latin typeface="微软雅黑" panose="020B0503020204020204" pitchFamily="34" charset="-122"/>
                <a:ea typeface="微软雅黑" panose="020B0503020204020204" pitchFamily="34" charset="-122"/>
              </a:rPr>
              <a:t> by clicking the "add device" button in the center of the device list page or clicking the "+" button at the top right. </a:t>
            </a:r>
          </a:p>
          <a:p>
            <a:pPr>
              <a:lnSpc>
                <a:spcPct val="150000"/>
              </a:lnSpc>
            </a:pPr>
            <a:r>
              <a:rPr lang="en-US" altLang="zh-CN" sz="2400" dirty="0">
                <a:solidFill>
                  <a:schemeClr val="bg1"/>
                </a:solidFill>
                <a:latin typeface="微软雅黑" panose="020B0503020204020204" pitchFamily="34" charset="-122"/>
                <a:ea typeface="微软雅黑" panose="020B0503020204020204" pitchFamily="34" charset="-122"/>
              </a:rPr>
              <a:t>2. You can enter the "add device" page, select the device you want to add and power the bulb, and reset the device according to the tutorial.</a:t>
            </a:r>
          </a:p>
          <a:p>
            <a:pPr>
              <a:lnSpc>
                <a:spcPct val="150000"/>
              </a:lnSpc>
            </a:pPr>
            <a:endParaRPr sz="2400" dirty="0">
              <a:solidFill>
                <a:schemeClr val="bg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328" y="2046604"/>
            <a:ext cx="3329456" cy="7209382"/>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784" y="2042768"/>
            <a:ext cx="3332893" cy="7213218"/>
          </a:xfrm>
          <a:prstGeom prst="rect">
            <a:avLst/>
          </a:prstGeom>
        </p:spPr>
      </p:pic>
      <p:sp>
        <p:nvSpPr>
          <p:cNvPr id="18" name="圆角矩形 17"/>
          <p:cNvSpPr/>
          <p:nvPr/>
        </p:nvSpPr>
        <p:spPr>
          <a:xfrm>
            <a:off x="5905557" y="4802106"/>
            <a:ext cx="562123" cy="783771"/>
          </a:xfrm>
          <a:prstGeom prst="roundRect">
            <a:avLst/>
          </a:prstGeom>
          <a:noFill/>
          <a:ln w="127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20204"/>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8240" y="2042768"/>
            <a:ext cx="3332894" cy="7213218"/>
          </a:xfrm>
          <a:prstGeom prst="rect">
            <a:avLst/>
          </a:prstGeom>
        </p:spPr>
      </p:pic>
    </p:spTree>
    <p:extLst>
      <p:ext uri="{BB962C8B-B14F-4D97-AF65-F5344CB8AC3E}">
        <p14:creationId xmlns:p14="http://schemas.microsoft.com/office/powerpoint/2010/main" val="23799120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8146" y="937223"/>
            <a:ext cx="1562093"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2038757" y="993361"/>
            <a:ext cx="7918834"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sym typeface="+mn-ea"/>
              </a:rPr>
              <a:t>Add Manually-</a:t>
            </a:r>
            <a:r>
              <a:rPr lang="en-US" altLang="zh-CN" sz="2400" dirty="0" err="1">
                <a:solidFill>
                  <a:schemeClr val="bg1"/>
                </a:solidFill>
                <a:latin typeface="微软雅黑" panose="020B0503020204020204" pitchFamily="34" charset="-122"/>
                <a:ea typeface="微软雅黑" panose="020B0503020204020204" pitchFamily="34" charset="-122"/>
                <a:sym typeface="+mn-ea"/>
              </a:rPr>
              <a:t>Wi-fi</a:t>
            </a:r>
            <a:r>
              <a:rPr lang="en-US" altLang="zh-CN" sz="2400" dirty="0">
                <a:solidFill>
                  <a:schemeClr val="bg1"/>
                </a:solidFill>
                <a:latin typeface="微软雅黑" panose="020B0503020204020204" pitchFamily="34" charset="-122"/>
                <a:ea typeface="微软雅黑" panose="020B0503020204020204" pitchFamily="34" charset="-122"/>
                <a:sym typeface="+mn-ea"/>
              </a:rPr>
              <a:t> </a:t>
            </a:r>
            <a:r>
              <a:rPr lang="en-US" altLang="zh-CN" sz="2400" dirty="0" err="1">
                <a:solidFill>
                  <a:schemeClr val="bg1"/>
                </a:solidFill>
                <a:latin typeface="微软雅黑" panose="020B0503020204020204" pitchFamily="34" charset="-122"/>
                <a:ea typeface="微软雅黑" panose="020B0503020204020204" pitchFamily="34" charset="-122"/>
                <a:sym typeface="+mn-ea"/>
              </a:rPr>
              <a:t>bluetooth</a:t>
            </a:r>
            <a:r>
              <a:rPr lang="en-US" altLang="zh-CN" sz="2400" dirty="0">
                <a:solidFill>
                  <a:schemeClr val="bg1"/>
                </a:solidFill>
                <a:latin typeface="微软雅黑" panose="020B0503020204020204" pitchFamily="34" charset="-122"/>
                <a:ea typeface="微软雅黑" panose="020B0503020204020204" pitchFamily="34" charset="-122"/>
                <a:sym typeface="+mn-ea"/>
              </a:rPr>
              <a:t> dual mode network</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11730196" y="1712068"/>
            <a:ext cx="4767329" cy="1837811"/>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3. Wait for the system to search the device and connect the device, and click "complete" after the step.</a:t>
            </a:r>
          </a:p>
        </p:txBody>
      </p:sp>
      <p:pic>
        <p:nvPicPr>
          <p:cNvPr id="8" name="图片 7">
            <a:extLst>
              <a:ext uri="{FF2B5EF4-FFF2-40B4-BE49-F238E27FC236}">
                <a16:creationId xmlns:a16="http://schemas.microsoft.com/office/drawing/2014/main" id="{A686CFA3-FB3A-4638-BC0A-3DC6A60CE9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5310" y="1965762"/>
            <a:ext cx="2687917" cy="5817326"/>
          </a:xfrm>
          <a:prstGeom prst="rect">
            <a:avLst/>
          </a:prstGeom>
        </p:spPr>
      </p:pic>
      <p:pic>
        <p:nvPicPr>
          <p:cNvPr id="9" name="图片 8">
            <a:extLst>
              <a:ext uri="{FF2B5EF4-FFF2-40B4-BE49-F238E27FC236}">
                <a16:creationId xmlns:a16="http://schemas.microsoft.com/office/drawing/2014/main" id="{46231245-DE19-4F02-A01E-EF956EF288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9588" y="1970512"/>
            <a:ext cx="2685722" cy="5812576"/>
          </a:xfrm>
          <a:prstGeom prst="rect">
            <a:avLst/>
          </a:prstGeom>
        </p:spPr>
      </p:pic>
      <p:pic>
        <p:nvPicPr>
          <p:cNvPr id="10" name="图片 9">
            <a:extLst>
              <a:ext uri="{FF2B5EF4-FFF2-40B4-BE49-F238E27FC236}">
                <a16:creationId xmlns:a16="http://schemas.microsoft.com/office/drawing/2014/main" id="{8FD6286F-6319-4BD0-B80E-1D79C0FA0E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6" y="1970512"/>
            <a:ext cx="2685721" cy="5812576"/>
          </a:xfrm>
          <a:prstGeom prst="rect">
            <a:avLst/>
          </a:prstGeom>
        </p:spPr>
      </p:pic>
      <p:pic>
        <p:nvPicPr>
          <p:cNvPr id="11" name="图片 10">
            <a:extLst>
              <a:ext uri="{FF2B5EF4-FFF2-40B4-BE49-F238E27FC236}">
                <a16:creationId xmlns:a16="http://schemas.microsoft.com/office/drawing/2014/main" id="{D8FA8D82-B74D-49C2-A0D7-78059F2617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3867" y="1970512"/>
            <a:ext cx="2685722" cy="5812576"/>
          </a:xfrm>
          <a:prstGeom prst="rect">
            <a:avLst/>
          </a:prstGeom>
        </p:spPr>
      </p:pic>
    </p:spTree>
    <p:extLst>
      <p:ext uri="{BB962C8B-B14F-4D97-AF65-F5344CB8AC3E}">
        <p14:creationId xmlns:p14="http://schemas.microsoft.com/office/powerpoint/2010/main" val="222850447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46BEC4F-6D6C-4542-A910-7F3D2D2242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94943" y="2047681"/>
            <a:ext cx="3165327" cy="6853990"/>
          </a:xfrm>
          <a:prstGeom prst="rect">
            <a:avLst/>
          </a:prstGeom>
        </p:spPr>
      </p:pic>
      <p:pic>
        <p:nvPicPr>
          <p:cNvPr id="8" name="图片 7">
            <a:extLst>
              <a:ext uri="{FF2B5EF4-FFF2-40B4-BE49-F238E27FC236}">
                <a16:creationId xmlns:a16="http://schemas.microsoft.com/office/drawing/2014/main" id="{DE41DC23-57D0-47E7-AAAE-6562845A4B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60271" y="2047682"/>
            <a:ext cx="3165328" cy="6853990"/>
          </a:xfrm>
          <a:prstGeom prst="rect">
            <a:avLst/>
          </a:prstGeom>
        </p:spPr>
      </p:pic>
      <p:pic>
        <p:nvPicPr>
          <p:cNvPr id="9" name="图片 8">
            <a:extLst>
              <a:ext uri="{FF2B5EF4-FFF2-40B4-BE49-F238E27FC236}">
                <a16:creationId xmlns:a16="http://schemas.microsoft.com/office/drawing/2014/main" id="{FCC2AC89-C204-45D5-BF8F-5744FA5B05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25599" y="2047681"/>
            <a:ext cx="3165328" cy="6853990"/>
          </a:xfrm>
          <a:prstGeom prst="rect">
            <a:avLst/>
          </a:prstGeom>
        </p:spPr>
      </p:pic>
      <p:sp>
        <p:nvSpPr>
          <p:cNvPr id="171" name="NO.2"/>
          <p:cNvSpPr/>
          <p:nvPr/>
        </p:nvSpPr>
        <p:spPr>
          <a:xfrm>
            <a:off x="378027" y="937223"/>
            <a:ext cx="1472172"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3.4.1</a:t>
            </a:r>
            <a:endParaRPr dirty="0">
              <a:latin typeface="微软雅黑" panose="020B0503020204020204" pitchFamily="34" charset="-122"/>
              <a:ea typeface="微软雅黑" panose="020B0503020204020204" pitchFamily="34" charset="-122"/>
            </a:endParaRPr>
          </a:p>
        </p:txBody>
      </p:sp>
      <p:sp>
        <p:nvSpPr>
          <p:cNvPr id="172" name="添加设备-兼容模式"/>
          <p:cNvSpPr/>
          <p:nvPr/>
        </p:nvSpPr>
        <p:spPr>
          <a:xfrm>
            <a:off x="1850199" y="994056"/>
            <a:ext cx="421830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altLang="zh-CN" sz="2400" dirty="0">
                <a:solidFill>
                  <a:schemeClr val="bg1"/>
                </a:solidFill>
                <a:latin typeface="微软雅黑" panose="020B0503020204020204" pitchFamily="34" charset="-122"/>
                <a:ea typeface="微软雅黑" panose="020B0503020204020204" pitchFamily="34" charset="-122"/>
                <a:sym typeface="+mn-ea"/>
              </a:rPr>
              <a:t>Add Manually- </a:t>
            </a:r>
            <a:r>
              <a:rPr lang="en-US" altLang="zh-CN" sz="2400" dirty="0" err="1">
                <a:solidFill>
                  <a:schemeClr val="bg1"/>
                </a:solidFill>
                <a:latin typeface="微软雅黑" panose="020B0503020204020204" pitchFamily="34" charset="-122"/>
                <a:ea typeface="微软雅黑" panose="020B0503020204020204" pitchFamily="34" charset="-122"/>
                <a:sym typeface="+mn-ea"/>
              </a:rPr>
              <a:t>Wi-Fi</a:t>
            </a:r>
            <a:r>
              <a:rPr lang="en-US" altLang="zh-CN" sz="2400" dirty="0">
                <a:solidFill>
                  <a:schemeClr val="bg1"/>
                </a:solidFill>
                <a:latin typeface="微软雅黑" panose="020B0503020204020204" pitchFamily="34" charset="-122"/>
                <a:ea typeface="微软雅黑" panose="020B0503020204020204" pitchFamily="34" charset="-122"/>
                <a:sym typeface="+mn-ea"/>
              </a:rPr>
              <a:t>-AP Mode</a:t>
            </a:r>
            <a:endParaRPr sz="2400" dirty="0">
              <a:solidFill>
                <a:schemeClr val="bg1"/>
              </a:solidFill>
              <a:latin typeface="微软雅黑" panose="020B0503020204020204" pitchFamily="34" charset="-122"/>
              <a:ea typeface="微软雅黑" panose="020B0503020204020204" pitchFamily="34" charset="-122"/>
            </a:endParaRPr>
          </a:p>
        </p:txBody>
      </p:sp>
      <p:sp>
        <p:nvSpPr>
          <p:cNvPr id="173" name="1.若使用“兼容模式”配网，请确认智能设备指示灯处于慢速闪烁状态（三秒闪烁1次），点击按钮，进入下一步  2.如果指示灯未处于慢闪状态，点击“如何将指示灯设置为慢闪”查看操作步骤"/>
          <p:cNvSpPr/>
          <p:nvPr/>
        </p:nvSpPr>
        <p:spPr>
          <a:xfrm>
            <a:off x="11757335" y="2047681"/>
            <a:ext cx="4683805" cy="3795911"/>
          </a:xfrm>
          <a:prstGeom prst="rect">
            <a:avLst/>
          </a:prstGeom>
          <a:ln w="12700">
            <a:miter lim="400000"/>
          </a:ln>
        </p:spPr>
        <p:txBody>
          <a:bodyPr wrap="square" lIns="50800" tIns="50800" rIns="50800" bIns="50800">
            <a:spAutoFit/>
          </a:bodyPr>
          <a:lstStyle/>
          <a:p>
            <a:pPr algn="l"/>
            <a:r>
              <a:rPr lang="en-US" altLang="zh-CN" sz="2400" dirty="0">
                <a:solidFill>
                  <a:schemeClr val="bg1"/>
                </a:solidFill>
                <a:latin typeface="微软雅黑" panose="020B0503020204020204" pitchFamily="34" charset="-122"/>
                <a:ea typeface="微软雅黑" panose="020B0503020204020204" pitchFamily="34" charset="-122"/>
              </a:rPr>
              <a:t>1. If the network in your home is 2.4Ghz and 5Ghz mixed, you can use AP mode (compatibility mode).</a:t>
            </a:r>
          </a:p>
          <a:p>
            <a:pPr algn="l"/>
            <a:endParaRPr lang="en-US" altLang="zh-CN" sz="2400" dirty="0">
              <a:solidFill>
                <a:schemeClr val="bg1"/>
              </a:solidFill>
              <a:latin typeface="微软雅黑" panose="020B0503020204020204" pitchFamily="34" charset="-122"/>
              <a:ea typeface="微软雅黑" panose="020B0503020204020204" pitchFamily="34" charset="-122"/>
            </a:endParaRPr>
          </a:p>
          <a:p>
            <a:pPr algn="l"/>
            <a:r>
              <a:rPr lang="en-US" altLang="zh-CN" sz="2400" dirty="0">
                <a:solidFill>
                  <a:schemeClr val="bg1"/>
                </a:solidFill>
                <a:latin typeface="微软雅黑" panose="020B0503020204020204" pitchFamily="34" charset="-122"/>
                <a:ea typeface="微软雅黑" panose="020B0503020204020204" pitchFamily="34" charset="-122"/>
              </a:rPr>
              <a:t>2. If you use AP mode to connect devices, you need to follow the three steps in the page to set the indicator light to blinking slowly. </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138571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0212"/>
            <a:ext cx="1475940" cy="527646"/>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3.4.2</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2020237" y="918768"/>
            <a:ext cx="430466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Add Manually--</a:t>
            </a:r>
            <a:r>
              <a:rPr lang="en-US" sz="2400" dirty="0">
                <a:solidFill>
                  <a:schemeClr val="bg1"/>
                </a:solidFill>
                <a:latin typeface="微软雅黑" panose="020B0503020204020204" pitchFamily="34" charset="-122"/>
                <a:ea typeface="微软雅黑" panose="020B0503020204020204" pitchFamily="34" charset="-122"/>
              </a:rPr>
              <a:t>ZigBee Devices</a:t>
            </a:r>
            <a:endParaRPr sz="2400" dirty="0">
              <a:solidFill>
                <a:schemeClr val="bg1"/>
              </a:solidFill>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12071182" y="2226532"/>
            <a:ext cx="4333483" cy="5179695"/>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1. You will have to connect gateway first before connecting ZigBee devices. Therefore, please click “Add Manually &gt;&gt; Others”and choose a gateway.</a:t>
            </a:r>
          </a:p>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Power on the gateway and connect it to the router through.</a:t>
            </a:r>
          </a:p>
          <a:p>
            <a:pPr>
              <a:lnSpc>
                <a:spcPct val="150000"/>
              </a:lnSpc>
              <a:defRPr sz="2000">
                <a:latin typeface="Helvetica"/>
                <a:ea typeface="Helvetica"/>
                <a:cs typeface="Helvetica"/>
                <a:sym typeface="Helvetica"/>
              </a:defRPr>
            </a:pPr>
            <a:r>
              <a:rPr lang="en-US" altLang="zh-CN" dirty="0">
                <a:solidFill>
                  <a:schemeClr val="bg1"/>
                </a:solidFill>
                <a:latin typeface="微软雅黑" panose="020B0503020204020204" pitchFamily="34" charset="-122"/>
                <a:ea typeface="微软雅黑" panose="020B0503020204020204" pitchFamily="34" charset="-122"/>
              </a:rPr>
              <a:t>3. Please make sure the phone and the gateway connects to the same LAN. </a:t>
            </a:r>
            <a:r>
              <a:rPr lang="zh-CN" altLang="en-US" dirty="0">
                <a:solidFill>
                  <a:srgbClr val="FFFF00"/>
                </a:solidFill>
                <a:latin typeface="微软雅黑" panose="020B0503020204020204" pitchFamily="34" charset="-122"/>
                <a:ea typeface="微软雅黑" panose="020B0503020204020204" pitchFamily="34" charset="-122"/>
              </a:rPr>
              <a:t>（</a:t>
            </a:r>
            <a:r>
              <a:rPr lang="en-US" altLang="zh-CN" dirty="0">
                <a:solidFill>
                  <a:srgbClr val="FFFF00"/>
                </a:solidFill>
                <a:latin typeface="微软雅黑" panose="020B0503020204020204" pitchFamily="34" charset="-122"/>
                <a:ea typeface="微软雅黑" panose="020B0503020204020204" pitchFamily="34" charset="-122"/>
              </a:rPr>
              <a:t>The Wi-Fi needs to be 2.4G.</a:t>
            </a:r>
            <a:r>
              <a:rPr lang="zh-CN" altLang="en-US" dirty="0">
                <a:solidFill>
                  <a:srgbClr val="FFFF00"/>
                </a:solidFill>
                <a:latin typeface="微软雅黑" panose="020B0503020204020204" pitchFamily="34" charset="-122"/>
                <a:ea typeface="微软雅黑" panose="020B0503020204020204" pitchFamily="34" charset="-122"/>
              </a:rPr>
              <a:t>）</a:t>
            </a: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27272" y="2322888"/>
            <a:ext cx="3102663" cy="6718299"/>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935" y="2322888"/>
            <a:ext cx="3102663" cy="6718300"/>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32598" y="2322888"/>
            <a:ext cx="3102663" cy="6718299"/>
          </a:xfrm>
          <a:prstGeom prst="rect">
            <a:avLst/>
          </a:prstGeom>
        </p:spPr>
      </p:pic>
      <p:sp>
        <p:nvSpPr>
          <p:cNvPr id="8" name="矩形 7">
            <a:extLst>
              <a:ext uri="{FF2B5EF4-FFF2-40B4-BE49-F238E27FC236}">
                <a16:creationId xmlns:a16="http://schemas.microsoft.com/office/drawing/2014/main" id="{E65D0AF5-E653-4FD3-B430-F7478C15D138}"/>
              </a:ext>
            </a:extLst>
          </p:cNvPr>
          <p:cNvSpPr/>
          <p:nvPr/>
        </p:nvSpPr>
        <p:spPr>
          <a:xfrm>
            <a:off x="2686941" y="7016635"/>
            <a:ext cx="691662" cy="779183"/>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0212"/>
            <a:ext cx="1475940" cy="527646"/>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3.4.2</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2020237" y="918768"/>
            <a:ext cx="430466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altLang="zh-CN" sz="2400" dirty="0">
                <a:solidFill>
                  <a:schemeClr val="bg1"/>
                </a:solidFill>
                <a:latin typeface="微软雅黑" panose="020B0503020204020204" pitchFamily="34" charset="-122"/>
                <a:ea typeface="微软雅黑" panose="020B0503020204020204" pitchFamily="34" charset="-122"/>
                <a:sym typeface="+mn-ea"/>
              </a:rPr>
              <a:t>Add Manually--</a:t>
            </a:r>
            <a:r>
              <a:rPr lang="en-US" sz="2400" dirty="0">
                <a:solidFill>
                  <a:schemeClr val="bg1"/>
                </a:solidFill>
                <a:latin typeface="微软雅黑" panose="020B0503020204020204" pitchFamily="34" charset="-122"/>
                <a:ea typeface="微软雅黑" panose="020B0503020204020204" pitchFamily="34" charset="-122"/>
                <a:sym typeface="+mn-ea"/>
              </a:rPr>
              <a:t>ZigBee Devices</a:t>
            </a:r>
            <a:endParaRPr sz="2400" dirty="0">
              <a:solidFill>
                <a:schemeClr val="bg1"/>
              </a:solidFill>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11513252" y="2202231"/>
            <a:ext cx="5002575" cy="1486535"/>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4. After successfully adding the gateway as instructed, you can then start to connect the relevant ZigBee devices.</a:t>
            </a:r>
            <a:endParaRPr lang="en-US" dirty="0">
              <a:solidFill>
                <a:schemeClr val="bg1"/>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272" y="2202231"/>
            <a:ext cx="2900814" cy="6281230"/>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28086" y="2202232"/>
            <a:ext cx="2900814" cy="62812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8900" y="2202231"/>
            <a:ext cx="2900814" cy="6281230"/>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3.4.2</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12021027" y="2499370"/>
            <a:ext cx="4072136" cy="3794760"/>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r>
              <a:rPr lang="en-US" altLang="zh-CN" dirty="0">
                <a:solidFill>
                  <a:schemeClr val="bg1"/>
                </a:solidFill>
                <a:latin typeface="微软雅黑" panose="020B0503020204020204" pitchFamily="34" charset="-122"/>
                <a:ea typeface="微软雅黑" panose="020B0503020204020204" pitchFamily="34" charset="-122"/>
              </a:rPr>
              <a:t>5. After adding the gateway, you can turn to the gateway page and click “Add Devices”.You will see other devices that have already connected to this gateway. You can also add them to your account. </a:t>
            </a:r>
          </a:p>
          <a:p>
            <a:r>
              <a:rPr lang="en-US" altLang="zh-CN" dirty="0">
                <a:solidFill>
                  <a:schemeClr val="bg1"/>
                </a:solidFill>
                <a:latin typeface="微软雅黑" panose="020B0503020204020204" pitchFamily="34" charset="-122"/>
                <a:ea typeface="微软雅黑" panose="020B0503020204020204" pitchFamily="34" charset="-122"/>
              </a:rPr>
              <a:t>6. In the latest APP version, it has “Search devices”function so that you can add more devices to your gateway at the same time.</a:t>
            </a:r>
            <a:r>
              <a:rPr lang="zh-CN" altLang="en-US" dirty="0">
                <a:solidFill>
                  <a:schemeClr val="bg1"/>
                </a:solidFill>
                <a:latin typeface="微软雅黑" panose="020B0503020204020204" pitchFamily="34" charset="-122"/>
                <a:ea typeface="微软雅黑" panose="020B0503020204020204" pitchFamily="34" charset="-122"/>
              </a:rPr>
              <a:t> </a:t>
            </a:r>
            <a:endParaRPr dirty="0">
              <a:solidFill>
                <a:schemeClr val="bg1"/>
              </a:solidFill>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6" y="972330"/>
            <a:ext cx="430466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altLang="zh-CN" sz="2400" dirty="0">
                <a:solidFill>
                  <a:schemeClr val="bg1"/>
                </a:solidFill>
                <a:latin typeface="微软雅黑" panose="020B0503020204020204" pitchFamily="34" charset="-122"/>
                <a:ea typeface="微软雅黑" panose="020B0503020204020204" pitchFamily="34" charset="-122"/>
                <a:sym typeface="+mn-ea"/>
              </a:rPr>
              <a:t>Add Manually--</a:t>
            </a:r>
            <a:r>
              <a:rPr lang="en-US" sz="2400" dirty="0">
                <a:solidFill>
                  <a:schemeClr val="bg1"/>
                </a:solidFill>
                <a:latin typeface="微软雅黑" panose="020B0503020204020204" pitchFamily="34" charset="-122"/>
                <a:ea typeface="微软雅黑" panose="020B0503020204020204" pitchFamily="34" charset="-122"/>
                <a:sym typeface="+mn-ea"/>
              </a:rPr>
              <a:t>ZigBee Devices</a:t>
            </a:r>
            <a:endParaRPr sz="24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051" y="2499370"/>
            <a:ext cx="3044011" cy="659130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5062" y="2499370"/>
            <a:ext cx="3044011" cy="659130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9073" y="2499370"/>
            <a:ext cx="3044011" cy="6591300"/>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3.4.3</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6" y="972330"/>
            <a:ext cx="806450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Add Manually--</a:t>
            </a:r>
            <a:r>
              <a:rPr lang="en-US" sz="2400" dirty="0">
                <a:solidFill>
                  <a:schemeClr val="bg1"/>
                </a:solidFill>
                <a:latin typeface="微软雅黑" panose="020B0503020204020204" pitchFamily="34" charset="-122"/>
                <a:ea typeface="微软雅黑" panose="020B0503020204020204" pitchFamily="34" charset="-122"/>
              </a:rPr>
              <a:t>IPC Devices</a:t>
            </a:r>
            <a:r>
              <a:rPr lang="en-US" altLang="zh-CN" sz="2400" dirty="0">
                <a:solidFill>
                  <a:schemeClr val="bg1"/>
                </a:solidFill>
                <a:latin typeface="微软雅黑" panose="020B0503020204020204" pitchFamily="34" charset="-122"/>
                <a:ea typeface="微软雅黑" panose="020B0503020204020204" pitchFamily="34" charset="-122"/>
              </a:rPr>
              <a:t>—Wired Network Configuration</a:t>
            </a:r>
          </a:p>
        </p:txBody>
      </p:sp>
      <p:sp>
        <p:nvSpPr>
          <p:cNvPr id="7" name="选择设备工作区域可连接互联网的Wi-Fi并输入Wi-Fi密码 点击“确定”进入配网过程，如图所示"/>
          <p:cNvSpPr/>
          <p:nvPr/>
        </p:nvSpPr>
        <p:spPr>
          <a:xfrm>
            <a:off x="11574050" y="2551292"/>
            <a:ext cx="4440998" cy="379476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Most devices can connect with the APP through Smart Mode (the default mode) and AP Mode. Except these two pairing modes, some devices </a:t>
            </a:r>
            <a:r>
              <a:rPr lang="en-US" altLang="zh-CN" sz="2000" dirty="0">
                <a:solidFill>
                  <a:srgbClr val="FFFF00"/>
                </a:solidFill>
                <a:latin typeface="微软雅黑" panose="020B0503020204020204" pitchFamily="34" charset="-122"/>
                <a:ea typeface="微软雅黑" panose="020B0503020204020204" pitchFamily="34" charset="-122"/>
              </a:rPr>
              <a:t>(such as IPC devices and gateways)</a:t>
            </a:r>
            <a:r>
              <a:rPr lang="en-US" altLang="zh-CN" sz="2000" dirty="0">
                <a:solidFill>
                  <a:schemeClr val="bg1"/>
                </a:solidFill>
                <a:latin typeface="微软雅黑" panose="020B0503020204020204" pitchFamily="34" charset="-122"/>
                <a:ea typeface="微软雅黑" panose="020B0503020204020204" pitchFamily="34" charset="-122"/>
              </a:rPr>
              <a:t> also have Wired Network Configuration mode.</a:t>
            </a:r>
          </a:p>
          <a:p>
            <a:pPr algn="l" defTabSz="457200">
              <a:lnSpc>
                <a:spcPct val="150000"/>
              </a:lnSpc>
              <a:buClr>
                <a:srgbClr val="000000"/>
              </a:buClr>
              <a:defRPr sz="2000">
                <a:latin typeface="Helvetica"/>
                <a:ea typeface="Helvetica"/>
                <a:cs typeface="Helvetica"/>
                <a:sym typeface="Helvetica"/>
              </a:defRPr>
            </a:pPr>
            <a:r>
              <a:rPr lang="zh-CN" altLang="en-US" sz="2000" dirty="0">
                <a:solidFill>
                  <a:schemeClr val="bg1"/>
                </a:solidFill>
                <a:latin typeface="微软雅黑" panose="020B0503020204020204" pitchFamily="34" charset="-122"/>
                <a:ea typeface="微软雅黑" panose="020B0503020204020204" pitchFamily="34" charset="-122"/>
              </a:rPr>
              <a:t> </a:t>
            </a:r>
            <a:endParaRPr sz="2000"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81051" y="2192056"/>
            <a:ext cx="2861549" cy="6196207"/>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42600" y="2192056"/>
            <a:ext cx="2861549" cy="619620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04149" y="2192056"/>
            <a:ext cx="2861549" cy="6196207"/>
          </a:xfrm>
          <a:prstGeom prst="rect">
            <a:avLst/>
          </a:prstGeom>
        </p:spPr>
      </p:pic>
      <p:sp>
        <p:nvSpPr>
          <p:cNvPr id="11" name="矩形 10"/>
          <p:cNvSpPr/>
          <p:nvPr/>
        </p:nvSpPr>
        <p:spPr>
          <a:xfrm>
            <a:off x="2620164" y="3335616"/>
            <a:ext cx="691662" cy="779183"/>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2" name="矩形 11"/>
          <p:cNvSpPr/>
          <p:nvPr/>
        </p:nvSpPr>
        <p:spPr>
          <a:xfrm>
            <a:off x="6295292" y="2501188"/>
            <a:ext cx="1255611"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3" name="矩形 12"/>
          <p:cNvSpPr/>
          <p:nvPr/>
        </p:nvSpPr>
        <p:spPr>
          <a:xfrm>
            <a:off x="9034923" y="4424256"/>
            <a:ext cx="1234492" cy="276698"/>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NO.1"/>
          <p:cNvSpPr/>
          <p:nvPr/>
        </p:nvSpPr>
        <p:spPr>
          <a:xfrm>
            <a:off x="358148" y="913295"/>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2</a:t>
            </a:r>
            <a:endParaRPr dirty="0">
              <a:latin typeface="微软雅黑" panose="020B0503020204020204" pitchFamily="34" charset="-122"/>
              <a:ea typeface="微软雅黑" panose="020B0503020204020204" pitchFamily="34" charset="-122"/>
            </a:endParaRPr>
          </a:p>
        </p:txBody>
      </p:sp>
      <p:sp>
        <p:nvSpPr>
          <p:cNvPr id="123" name="注册/登录/找回密码"/>
          <p:cNvSpPr/>
          <p:nvPr/>
        </p:nvSpPr>
        <p:spPr>
          <a:xfrm>
            <a:off x="1693766" y="913989"/>
            <a:ext cx="455993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Register</a:t>
            </a:r>
            <a:r>
              <a:rPr sz="2400" dirty="0">
                <a:solidFill>
                  <a:schemeClr val="bg1"/>
                </a:solidFill>
                <a:latin typeface="微软雅黑" panose="020B0503020204020204" pitchFamily="34" charset="-122"/>
                <a:ea typeface="微软雅黑" panose="020B0503020204020204" pitchFamily="34" charset="-122"/>
              </a:rPr>
              <a:t>/</a:t>
            </a:r>
            <a:r>
              <a:rPr lang="en-US" sz="2400" dirty="0">
                <a:solidFill>
                  <a:schemeClr val="bg1"/>
                </a:solidFill>
                <a:latin typeface="微软雅黑" panose="020B0503020204020204" pitchFamily="34" charset="-122"/>
                <a:ea typeface="微软雅黑" panose="020B0503020204020204" pitchFamily="34" charset="-122"/>
              </a:rPr>
              <a:t>Log in</a:t>
            </a:r>
            <a:r>
              <a:rPr sz="2400" dirty="0">
                <a:solidFill>
                  <a:schemeClr val="bg1"/>
                </a:solidFill>
                <a:latin typeface="微软雅黑" panose="020B0503020204020204" pitchFamily="34" charset="-122"/>
                <a:ea typeface="微软雅黑" panose="020B0503020204020204" pitchFamily="34" charset="-122"/>
              </a:rPr>
              <a:t>/</a:t>
            </a:r>
            <a:r>
              <a:rPr lang="en-US" sz="2400" dirty="0">
                <a:solidFill>
                  <a:schemeClr val="bg1"/>
                </a:solidFill>
                <a:latin typeface="微软雅黑" panose="020B0503020204020204" pitchFamily="34" charset="-122"/>
                <a:ea typeface="微软雅黑" panose="020B0503020204020204" pitchFamily="34" charset="-122"/>
              </a:rPr>
              <a:t>Forgot Password</a:t>
            </a:r>
          </a:p>
        </p:txBody>
      </p:sp>
      <p:sp>
        <p:nvSpPr>
          <p:cNvPr id="124" name="注册…"/>
          <p:cNvSpPr/>
          <p:nvPr/>
        </p:nvSpPr>
        <p:spPr>
          <a:xfrm>
            <a:off x="9427734" y="1964473"/>
            <a:ext cx="6236336" cy="2830390"/>
          </a:xfrm>
          <a:prstGeom prst="rect">
            <a:avLst/>
          </a:prstGeom>
          <a:ln w="12700">
            <a:miter lim="400000"/>
          </a:ln>
        </p:spPr>
        <p:txBody>
          <a:bodyPr wrap="square" lIns="50800" tIns="50800" rIns="50800" bIns="50800" anchor="ctr">
            <a:spAutoFit/>
          </a:bodyPr>
          <a:lstStyle/>
          <a:p>
            <a:pPr algn="l" defTabSz="457200">
              <a:lnSpc>
                <a:spcPct val="150000"/>
              </a:lnSpc>
              <a:buClr>
                <a:srgbClr val="000000"/>
              </a:buClr>
              <a:defRPr sz="2500" b="1">
                <a:latin typeface="Helvetica"/>
                <a:ea typeface="Helvetica"/>
                <a:cs typeface="Helvetica"/>
                <a:sym typeface="Helvetica"/>
              </a:defRPr>
            </a:pPr>
            <a:r>
              <a:rPr lang="en-US" sz="2500" dirty="0">
                <a:solidFill>
                  <a:schemeClr val="bg1"/>
                </a:solidFill>
                <a:latin typeface="微软雅黑" panose="020B0503020204020204" pitchFamily="34" charset="-122"/>
                <a:ea typeface="微软雅黑" panose="020B0503020204020204" pitchFamily="34" charset="-122"/>
              </a:rPr>
              <a:t>Register</a:t>
            </a:r>
            <a:endParaRPr sz="25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1800">
                <a:latin typeface="Helvetica"/>
                <a:ea typeface="Helvetica"/>
                <a:cs typeface="Helvetica"/>
                <a:sym typeface="Helvetica"/>
              </a:defRPr>
            </a:pPr>
            <a:r>
              <a:rPr sz="2400" dirty="0">
                <a:solidFill>
                  <a:schemeClr val="bg1"/>
                </a:solidFill>
                <a:latin typeface="微软雅黑" panose="020B0503020204020204" pitchFamily="34" charset="-122"/>
                <a:ea typeface="微软雅黑" panose="020B0503020204020204" pitchFamily="34" charset="-122"/>
              </a:rPr>
              <a:t>1.</a:t>
            </a:r>
            <a:r>
              <a:rPr lang="en-US" sz="2400" dirty="0">
                <a:solidFill>
                  <a:schemeClr val="bg1"/>
                </a:solidFill>
                <a:latin typeface="微软雅黑" panose="020B0503020204020204" pitchFamily="34" charset="-122"/>
                <a:ea typeface="微软雅黑" panose="020B0503020204020204" pitchFamily="34" charset="-122"/>
              </a:rPr>
              <a:t>Click “</a:t>
            </a:r>
            <a:r>
              <a:rPr lang="en-US" altLang="zh-CN" sz="2400" dirty="0">
                <a:solidFill>
                  <a:schemeClr val="bg1"/>
                </a:solidFill>
                <a:latin typeface="微软雅黑" panose="020B0503020204020204" pitchFamily="34" charset="-122"/>
                <a:ea typeface="微软雅黑" panose="020B0503020204020204" pitchFamily="34" charset="-122"/>
              </a:rPr>
              <a:t>Sign </a:t>
            </a:r>
            <a:r>
              <a:rPr lang="en-US" altLang="zh-CN" sz="2400" dirty="0" err="1">
                <a:solidFill>
                  <a:schemeClr val="bg1"/>
                </a:solidFill>
                <a:latin typeface="微软雅黑" panose="020B0503020204020204" pitchFamily="34" charset="-122"/>
                <a:ea typeface="微软雅黑" panose="020B0503020204020204" pitchFamily="34" charset="-122"/>
              </a:rPr>
              <a:t>Up</a:t>
            </a:r>
            <a:r>
              <a:rPr lang="en-US" sz="2400" dirty="0" err="1">
                <a:solidFill>
                  <a:schemeClr val="bg1"/>
                </a:solidFill>
                <a:latin typeface="微软雅黑" panose="020B0503020204020204" pitchFamily="34" charset="-122"/>
                <a:ea typeface="微软雅黑" panose="020B0503020204020204" pitchFamily="34" charset="-122"/>
              </a:rPr>
              <a:t>”and</a:t>
            </a:r>
            <a:r>
              <a:rPr lang="en-US" sz="2400" dirty="0">
                <a:solidFill>
                  <a:schemeClr val="bg1"/>
                </a:solidFill>
                <a:latin typeface="微软雅黑" panose="020B0503020204020204" pitchFamily="34" charset="-122"/>
                <a:ea typeface="微软雅黑" panose="020B0503020204020204" pitchFamily="34" charset="-122"/>
              </a:rPr>
              <a:t>  read  the Privacy Policy after it pops up. Click “Agree” and enter the registeration page.</a:t>
            </a:r>
            <a:endParaRPr sz="24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1800">
                <a:latin typeface="Helvetica"/>
                <a:ea typeface="Helvetica"/>
                <a:cs typeface="Helvetica"/>
                <a:sym typeface="Helvetica"/>
              </a:defRPr>
            </a:pPr>
            <a:endParaRPr sz="2400" dirty="0">
              <a:solidFill>
                <a:schemeClr val="bg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9B3FC22B-D5B4-48EB-BDC3-5B470C8F6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2649" y="1964473"/>
            <a:ext cx="3058491" cy="6622654"/>
          </a:xfrm>
          <a:prstGeom prst="rect">
            <a:avLst/>
          </a:prstGeom>
        </p:spPr>
      </p:pic>
      <p:pic>
        <p:nvPicPr>
          <p:cNvPr id="5" name="图片 4">
            <a:extLst>
              <a:ext uri="{FF2B5EF4-FFF2-40B4-BE49-F238E27FC236}">
                <a16:creationId xmlns:a16="http://schemas.microsoft.com/office/drawing/2014/main" id="{008B581A-AB1B-475D-9AF0-4FD70DBFA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141" y="1964473"/>
            <a:ext cx="3058492" cy="6622654"/>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3.4.3</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6" y="972330"/>
            <a:ext cx="806450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altLang="zh-CN" sz="2400" dirty="0">
                <a:solidFill>
                  <a:schemeClr val="bg1"/>
                </a:solidFill>
                <a:latin typeface="微软雅黑" panose="020B0503020204020204" pitchFamily="34" charset="-122"/>
                <a:ea typeface="微软雅黑" panose="020B0503020204020204" pitchFamily="34" charset="-122"/>
                <a:sym typeface="+mn-ea"/>
              </a:rPr>
              <a:t>Add Manually--</a:t>
            </a:r>
            <a:r>
              <a:rPr lang="en-US" sz="2400" dirty="0">
                <a:solidFill>
                  <a:schemeClr val="bg1"/>
                </a:solidFill>
                <a:latin typeface="微软雅黑" panose="020B0503020204020204" pitchFamily="34" charset="-122"/>
                <a:ea typeface="微软雅黑" panose="020B0503020204020204" pitchFamily="34" charset="-122"/>
                <a:sym typeface="+mn-ea"/>
              </a:rPr>
              <a:t>IPC Devices</a:t>
            </a:r>
            <a:r>
              <a:rPr lang="en-US" altLang="zh-CN" sz="2400" dirty="0">
                <a:solidFill>
                  <a:schemeClr val="bg1"/>
                </a:solidFill>
                <a:latin typeface="微软雅黑" panose="020B0503020204020204" pitchFamily="34" charset="-122"/>
                <a:ea typeface="微软雅黑" panose="020B0503020204020204" pitchFamily="34" charset="-122"/>
                <a:sym typeface="+mn-ea"/>
              </a:rPr>
              <a:t>—Wired Network Configuration</a:t>
            </a:r>
            <a:endParaRPr sz="2400" dirty="0">
              <a:solidFill>
                <a:schemeClr val="bg1"/>
              </a:solidFill>
              <a:latin typeface="微软雅黑" panose="020B0503020204020204" pitchFamily="34" charset="-122"/>
              <a:ea typeface="微软雅黑" panose="020B0503020204020204" pitchFamily="34" charset="-122"/>
            </a:endParaRPr>
          </a:p>
        </p:txBody>
      </p:sp>
      <p:sp>
        <p:nvSpPr>
          <p:cNvPr id="7" name="选择设备工作区域可连接互联网的Wi-Fi并输入Wi-Fi密码 点击“确定”进入配网过程，如图所示"/>
          <p:cNvSpPr/>
          <p:nvPr/>
        </p:nvSpPr>
        <p:spPr>
          <a:xfrm>
            <a:off x="11218983" y="2274276"/>
            <a:ext cx="5627077" cy="3741537"/>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If you use the QR code to configure the network, you need to set the indicator light of the IPC device to a fast flashing state or hear a prompt tone.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The reset steps can be viewed by clicking the “Perform net pairing as prompted" button.</a:t>
            </a:r>
          </a:p>
          <a:p>
            <a:pPr algn="l" defTabSz="457200">
              <a:lnSpc>
                <a:spcPct val="150000"/>
              </a:lnSpc>
              <a:buClr>
                <a:srgbClr val="000000"/>
              </a:buClr>
              <a:defRPr sz="2000">
                <a:latin typeface="Helvetica"/>
                <a:ea typeface="Helvetica"/>
                <a:cs typeface="Helvetica"/>
                <a:sym typeface="Helvetica"/>
              </a:defRPr>
            </a:pPr>
            <a:endParaRPr lang="en-US" altLang="zh-CN" sz="20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78976" y="2274277"/>
            <a:ext cx="2527643" cy="547319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06620" y="2274277"/>
            <a:ext cx="2527643" cy="5473191"/>
          </a:xfrm>
          <a:prstGeom prst="rect">
            <a:avLst/>
          </a:prstGeom>
        </p:spPr>
      </p:pic>
      <p:pic>
        <p:nvPicPr>
          <p:cNvPr id="10" name="图片 9">
            <a:extLst>
              <a:ext uri="{FF2B5EF4-FFF2-40B4-BE49-F238E27FC236}">
                <a16:creationId xmlns:a16="http://schemas.microsoft.com/office/drawing/2014/main" id="{6C919038-F99A-4279-8F0E-4E01E0AD1B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34265" y="2274277"/>
            <a:ext cx="2527643" cy="5473189"/>
          </a:xfrm>
          <a:prstGeom prst="rect">
            <a:avLst/>
          </a:prstGeom>
        </p:spPr>
      </p:pic>
      <p:pic>
        <p:nvPicPr>
          <p:cNvPr id="4" name="图片 3">
            <a:extLst>
              <a:ext uri="{FF2B5EF4-FFF2-40B4-BE49-F238E27FC236}">
                <a16:creationId xmlns:a16="http://schemas.microsoft.com/office/drawing/2014/main" id="{3E3DF4DC-9694-4492-9C8B-DCABC0FBEF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332" y="2274276"/>
            <a:ext cx="2527643" cy="5473191"/>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3.4.3</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6" y="971636"/>
            <a:ext cx="9391995"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sym typeface="+mn-ea"/>
              </a:rPr>
              <a:t>Add Manually--</a:t>
            </a:r>
            <a:r>
              <a:rPr lang="en-US" sz="2400" dirty="0">
                <a:solidFill>
                  <a:schemeClr val="bg1"/>
                </a:solidFill>
                <a:latin typeface="微软雅黑" panose="020B0503020204020204" pitchFamily="34" charset="-122"/>
                <a:ea typeface="微软雅黑" panose="020B0503020204020204" pitchFamily="34" charset="-122"/>
                <a:sym typeface="+mn-ea"/>
              </a:rPr>
              <a:t>IPC Devices</a:t>
            </a:r>
            <a:r>
              <a:rPr lang="en-US" altLang="zh-CN" sz="2400" dirty="0">
                <a:solidFill>
                  <a:schemeClr val="bg1"/>
                </a:solidFill>
                <a:latin typeface="微软雅黑" panose="020B0503020204020204" pitchFamily="34" charset="-122"/>
                <a:ea typeface="微软雅黑" panose="020B0503020204020204" pitchFamily="34" charset="-122"/>
                <a:sym typeface="+mn-ea"/>
              </a:rPr>
              <a:t>—QR Code Distribution Network</a:t>
            </a:r>
            <a:endParaRPr sz="2400" dirty="0">
              <a:solidFill>
                <a:schemeClr val="bg1"/>
              </a:solidFill>
              <a:latin typeface="微软雅黑" panose="020B0503020204020204" pitchFamily="34" charset="-122"/>
              <a:ea typeface="微软雅黑" panose="020B0503020204020204" pitchFamily="34" charset="-122"/>
            </a:endParaRPr>
          </a:p>
        </p:txBody>
      </p:sp>
      <p:sp>
        <p:nvSpPr>
          <p:cNvPr id="7" name="选择设备工作区域可连接互联网的Wi-Fi并输入Wi-Fi密码 点击“确定”进入配网过程，如图所示"/>
          <p:cNvSpPr/>
          <p:nvPr/>
        </p:nvSpPr>
        <p:spPr>
          <a:xfrm>
            <a:off x="11218983" y="2274276"/>
            <a:ext cx="5627077" cy="3741537"/>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4. After clicking </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Next</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you will be taken to the page for entering the Wi-Fi password.</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5. Follow the prompts on the page, please scan the QR code from 15to 20cm away.</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6. If you heard a prompt, please click “I heard a </a:t>
            </a:r>
            <a:r>
              <a:rPr lang="en-US" altLang="zh-CN" sz="2000" dirty="0" err="1">
                <a:solidFill>
                  <a:schemeClr val="bg1"/>
                </a:solidFill>
                <a:latin typeface="微软雅黑" panose="020B0503020204020204" pitchFamily="34" charset="-122"/>
                <a:ea typeface="微软雅黑" panose="020B0503020204020204" pitchFamily="34" charset="-122"/>
              </a:rPr>
              <a:t>prompt”to</a:t>
            </a:r>
            <a:r>
              <a:rPr lang="en-US" altLang="zh-CN" sz="2000" dirty="0">
                <a:solidFill>
                  <a:schemeClr val="bg1"/>
                </a:solidFill>
                <a:latin typeface="微软雅黑" panose="020B0503020204020204" pitchFamily="34" charset="-122"/>
                <a:ea typeface="微软雅黑" panose="020B0503020204020204" pitchFamily="34" charset="-122"/>
              </a:rPr>
              <a:t> the next stage.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7. If the network configuration fails, the following page will be displayed.</a:t>
            </a:r>
            <a:endParaRPr lang="zh-CN" altLang="en-US" sz="2000" dirty="0">
              <a:solidFill>
                <a:schemeClr val="bg1"/>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A1E51B0A-2309-447D-81D5-1D93D36B92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1332" y="2274277"/>
            <a:ext cx="2527643" cy="5473189"/>
          </a:xfrm>
          <a:prstGeom prst="rect">
            <a:avLst/>
          </a:prstGeom>
        </p:spPr>
      </p:pic>
      <p:pic>
        <p:nvPicPr>
          <p:cNvPr id="11" name="图片 10">
            <a:extLst>
              <a:ext uri="{FF2B5EF4-FFF2-40B4-BE49-F238E27FC236}">
                <a16:creationId xmlns:a16="http://schemas.microsoft.com/office/drawing/2014/main" id="{9443ED13-BE5E-4662-9572-629D0BCCB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7701" y="2274276"/>
            <a:ext cx="2527643" cy="5473191"/>
          </a:xfrm>
          <a:prstGeom prst="rect">
            <a:avLst/>
          </a:prstGeom>
        </p:spPr>
      </p:pic>
      <p:pic>
        <p:nvPicPr>
          <p:cNvPr id="13" name="图片 12">
            <a:extLst>
              <a:ext uri="{FF2B5EF4-FFF2-40B4-BE49-F238E27FC236}">
                <a16:creationId xmlns:a16="http://schemas.microsoft.com/office/drawing/2014/main" id="{2CF58482-EADA-4235-8214-BFFB1E3B53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967" y="2274273"/>
            <a:ext cx="2527644" cy="5473194"/>
          </a:xfrm>
          <a:prstGeom prst="rect">
            <a:avLst/>
          </a:prstGeom>
        </p:spPr>
      </p:pic>
      <p:pic>
        <p:nvPicPr>
          <p:cNvPr id="15" name="图片 14">
            <a:extLst>
              <a:ext uri="{FF2B5EF4-FFF2-40B4-BE49-F238E27FC236}">
                <a16:creationId xmlns:a16="http://schemas.microsoft.com/office/drawing/2014/main" id="{F896C5D6-D17D-4957-BDB8-730A20900A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1336" y="2274272"/>
            <a:ext cx="2535249" cy="5489659"/>
          </a:xfrm>
          <a:prstGeom prst="rect">
            <a:avLst/>
          </a:prstGeom>
        </p:spPr>
      </p:pic>
    </p:spTree>
    <p:extLst>
      <p:ext uri="{BB962C8B-B14F-4D97-AF65-F5344CB8AC3E}">
        <p14:creationId xmlns:p14="http://schemas.microsoft.com/office/powerpoint/2010/main" val="281540273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3.4.4</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6" y="972330"/>
            <a:ext cx="209232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Search Device</a:t>
            </a:r>
          </a:p>
        </p:txBody>
      </p:sp>
      <p:sp>
        <p:nvSpPr>
          <p:cNvPr id="166" name="注：如何将指示灯设置为快闪："/>
          <p:cNvSpPr/>
          <p:nvPr/>
        </p:nvSpPr>
        <p:spPr>
          <a:xfrm>
            <a:off x="9276356" y="1921409"/>
            <a:ext cx="4088229" cy="6564630"/>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sym typeface="+mn-ea"/>
              </a:rPr>
              <a:t>1. You can search the following devices through Auto Scan, which include Wi-Fi devices, bluetooth gateway devices, bluetooth Mesh devices, Zigbee gateway devices and other Zigbee devices that have connected to your gateway. You can add all these devices in one click.</a:t>
            </a:r>
            <a:r>
              <a:rPr lang="zh-CN" altLang="en-US" dirty="0">
                <a:solidFill>
                  <a:schemeClr val="bg1"/>
                </a:solidFill>
                <a:latin typeface="微软雅黑" panose="020B0503020204020204" pitchFamily="34" charset="-122"/>
                <a:ea typeface="微软雅黑" panose="020B0503020204020204" pitchFamily="34" charset="-122"/>
                <a:sym typeface="+mn-ea"/>
              </a:rPr>
              <a:t>  </a:t>
            </a:r>
          </a:p>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sym typeface="+mn-ea"/>
              </a:rPr>
              <a:t>2. If the search times out and no devices are found, please follow the instructions to solve the problems. Or you can choose to add them manually.</a:t>
            </a:r>
            <a:r>
              <a:rPr lang="zh-CN" altLang="en-US" dirty="0">
                <a:solidFill>
                  <a:schemeClr val="bg1"/>
                </a:solidFill>
                <a:latin typeface="微软雅黑" panose="020B0503020204020204" pitchFamily="34" charset="-122"/>
                <a:ea typeface="微软雅黑" panose="020B0503020204020204" pitchFamily="34" charset="-122"/>
                <a:sym typeface="+mn-ea"/>
              </a:rPr>
              <a:t> </a:t>
            </a:r>
            <a:endParaRPr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051" y="2080159"/>
            <a:ext cx="3156574" cy="683503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7625" y="2080159"/>
            <a:ext cx="3156575" cy="6835037"/>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3.4.4</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6" y="972330"/>
            <a:ext cx="557974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Search Device—Request for Permission</a:t>
            </a:r>
            <a:endParaRPr sz="2400" dirty="0">
              <a:solidFill>
                <a:schemeClr val="bg1"/>
              </a:solidFill>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3602752" y="1189566"/>
            <a:ext cx="10294053" cy="563245"/>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324274" y="2825616"/>
            <a:ext cx="7715250" cy="1475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800" b="0" i="0" u="none" strike="noStrike" cap="none" spc="0" normalizeH="0" baseline="0" dirty="0">
                <a:ln>
                  <a:noFill/>
                </a:ln>
                <a:solidFill>
                  <a:schemeClr val="bg1"/>
                </a:solidFill>
                <a:effectLst/>
                <a:uFillTx/>
                <a:latin typeface="+mj-lt"/>
                <a:ea typeface="+mj-ea"/>
                <a:cs typeface="+mj-cs"/>
                <a:sym typeface="Arial" panose="020B0604020202090204"/>
              </a:rPr>
              <a:t>3. When using “Auto Scan”, you need to enable Wi-Fi and Bluetooth of the phone. If you do not enable Wi-Fi, Wi-Fi device will not be searched; If you do not enable Bluetooth, Bluetooth devices that nearby your phone will not be searched.</a:t>
            </a:r>
          </a:p>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chemeClr val="bg1"/>
              </a:solidFill>
              <a:effectLst/>
              <a:uFillTx/>
              <a:latin typeface="+mj-lt"/>
              <a:ea typeface="+mj-ea"/>
              <a:cs typeface="+mj-cs"/>
              <a:sym typeface="Arial" panose="020B0604020202090204"/>
            </a:endParaRPr>
          </a:p>
        </p:txBody>
      </p:sp>
      <p:sp>
        <p:nvSpPr>
          <p:cNvPr id="6" name="文本框 5"/>
          <p:cNvSpPr txBox="1"/>
          <p:nvPr/>
        </p:nvSpPr>
        <p:spPr>
          <a:xfrm>
            <a:off x="2643189" y="5729288"/>
            <a:ext cx="217170"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051" y="2650847"/>
            <a:ext cx="2854065" cy="6180003"/>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050" y="2601961"/>
            <a:ext cx="2855493" cy="6180004"/>
          </a:xfrm>
          <a:prstGeom prst="rect">
            <a:avLst/>
          </a:prstGeom>
        </p:spPr>
      </p:pic>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3.4.4</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6" y="972330"/>
            <a:ext cx="557974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Search Device—Request for Permission</a:t>
            </a:r>
            <a:endParaRPr sz="2400" dirty="0">
              <a:solidFill>
                <a:schemeClr val="bg1"/>
              </a:solidFill>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3602752" y="1189566"/>
            <a:ext cx="10294053" cy="563245"/>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324274" y="2825616"/>
            <a:ext cx="7715250" cy="28600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defTabSz="914400"/>
            <a:r>
              <a:rPr lang="en-US" altLang="zh-CN" sz="1800" dirty="0">
                <a:solidFill>
                  <a:schemeClr val="bg1"/>
                </a:solidFill>
                <a:sym typeface="Arial" panose="020B0604020202090204"/>
              </a:rPr>
              <a:t>4. The app is now enabled to automatically scan nearby Bluetooth devices, which improves its functionality with Bluetooth devices.</a:t>
            </a:r>
            <a:endParaRPr lang="zh-CN" altLang="en-US" sz="1800" dirty="0">
              <a:solidFill>
                <a:schemeClr val="bg1"/>
              </a:solidFill>
              <a:sym typeface="Arial" panose="020B0604020202090204"/>
            </a:endParaRPr>
          </a:p>
          <a:p>
            <a:pPr algn="l" defTabSz="914400"/>
            <a:r>
              <a:rPr lang="en-US" altLang="zh-CN" sz="1800" dirty="0">
                <a:solidFill>
                  <a:schemeClr val="bg1"/>
                </a:solidFill>
                <a:sym typeface="Arial" panose="020B0604020202090204"/>
              </a:rPr>
              <a:t>5. Open the App and go to “Home”. The app will automatically search for Bluetooth devices that are in pairing mode. After the devices are found, they will be shown in the home page (like the photo on the left).</a:t>
            </a:r>
          </a:p>
          <a:p>
            <a:pPr algn="l" defTabSz="914400"/>
            <a:r>
              <a:rPr lang="en-US" altLang="zh-CN" sz="1800" dirty="0">
                <a:solidFill>
                  <a:schemeClr val="bg1"/>
                </a:solidFill>
                <a:sym typeface="Arial" panose="020B0604020202090204"/>
              </a:rPr>
              <a:t>6. You can click “Do not add” or “Go to add” to choose whether to add these Bluetooth devices or not. </a:t>
            </a:r>
            <a:r>
              <a:rPr lang="zh-CN" altLang="en-US" sz="1800" dirty="0">
                <a:solidFill>
                  <a:srgbClr val="FFFF00"/>
                </a:solidFill>
                <a:latin typeface="微软雅黑" panose="020B0503020204020204" pitchFamily="34" charset="-122"/>
                <a:ea typeface="微软雅黑" panose="020B0503020204020204" pitchFamily="34" charset="-122"/>
                <a:sym typeface="Arial" panose="020B0604020202090204"/>
              </a:rPr>
              <a:t>(When searching for Bluetooth devices, Bluetooth permission from the app is required and the devices need to be in pairing mode)</a:t>
            </a:r>
          </a:p>
          <a:p>
            <a:pPr algn="l" defTabSz="914400"/>
            <a:endParaRPr lang="en-US" altLang="zh-CN" sz="1800" dirty="0">
              <a:solidFill>
                <a:schemeClr val="bg1"/>
              </a:solidFill>
              <a:sym typeface="Arial" panose="020B0604020202090204"/>
            </a:endParaRPr>
          </a:p>
        </p:txBody>
      </p:sp>
      <p:sp>
        <p:nvSpPr>
          <p:cNvPr id="6" name="文本框 5"/>
          <p:cNvSpPr txBox="1"/>
          <p:nvPr/>
        </p:nvSpPr>
        <p:spPr>
          <a:xfrm>
            <a:off x="2643189" y="5729288"/>
            <a:ext cx="217170"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3.4.4</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6" y="972330"/>
            <a:ext cx="938720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Search Device—EZ mode that Supports Add Devices Manually</a:t>
            </a:r>
            <a:r>
              <a:rPr lang="zh-CN" altLang="en-US" sz="2400" dirty="0">
                <a:solidFill>
                  <a:schemeClr val="bg1"/>
                </a:solidFill>
                <a:latin typeface="微软雅黑" panose="020B0503020204020204" pitchFamily="34" charset="-122"/>
                <a:ea typeface="微软雅黑" panose="020B0503020204020204" pitchFamily="34" charset="-122"/>
              </a:rPr>
              <a:t> </a:t>
            </a:r>
            <a:endParaRPr sz="2400" dirty="0">
              <a:solidFill>
                <a:schemeClr val="bg1"/>
              </a:solidFill>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3602752" y="1189566"/>
            <a:ext cx="10294053" cy="563245"/>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3113381" y="2428231"/>
            <a:ext cx="3295716" cy="25520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defTabSz="914400"/>
            <a:r>
              <a:rPr lang="en-US" altLang="zh-CN" sz="2000" dirty="0">
                <a:solidFill>
                  <a:schemeClr val="bg1"/>
                </a:solidFill>
                <a:latin typeface="微软雅黑" panose="020B0503020204020204" pitchFamily="34" charset="-122"/>
                <a:ea typeface="微软雅黑" panose="020B0503020204020204" pitchFamily="34" charset="-122"/>
              </a:rPr>
              <a:t>7. You can also set NB-IoT Wi-Fi products to quickly flash and use Auto Scan to connect them in one click.  </a:t>
            </a:r>
            <a:r>
              <a:rPr lang="en-US" altLang="zh-CN" sz="2000" dirty="0">
                <a:solidFill>
                  <a:srgbClr val="FFFF00"/>
                </a:solidFill>
                <a:latin typeface="微软雅黑" panose="020B0503020204020204" pitchFamily="34" charset="-122"/>
                <a:ea typeface="微软雅黑" panose="020B0503020204020204" pitchFamily="34" charset="-122"/>
              </a:rPr>
              <a:t>(Please use 2.4G Wi-Fi. Also Wi-Fi </a:t>
            </a:r>
            <a:r>
              <a:rPr lang="en-US" altLang="zh-CN" sz="2000" dirty="0">
                <a:solidFill>
                  <a:srgbClr val="FFFF00"/>
                </a:solidFill>
                <a:latin typeface="微软雅黑" panose="020B0503020204020204" pitchFamily="34" charset="-122"/>
                <a:ea typeface="微软雅黑" panose="020B0503020204020204" pitchFamily="34" charset="-122"/>
                <a:sym typeface="+mn-ea"/>
              </a:rPr>
              <a:t>name and  </a:t>
            </a:r>
            <a:r>
              <a:rPr lang="en-US" altLang="zh-CN" sz="2000" dirty="0">
                <a:solidFill>
                  <a:srgbClr val="FFFF00"/>
                </a:solidFill>
                <a:latin typeface="微软雅黑" panose="020B0503020204020204" pitchFamily="34" charset="-122"/>
                <a:ea typeface="微软雅黑" panose="020B0503020204020204" pitchFamily="34" charset="-122"/>
              </a:rPr>
              <a:t>password needs to be entered in the APP.)</a:t>
            </a:r>
            <a:endParaRPr kumimoji="0" lang="zh-CN" altLang="en-US" sz="2000" b="0" i="0" u="none" strike="noStrike" cap="none" spc="0" normalizeH="0" baseline="0" dirty="0">
              <a:ln>
                <a:noFill/>
              </a:ln>
              <a:solidFill>
                <a:schemeClr val="bg1"/>
              </a:solidFill>
              <a:effectLst/>
              <a:uFillTx/>
              <a:latin typeface="+mj-lt"/>
              <a:ea typeface="+mj-ea"/>
              <a:cs typeface="+mj-cs"/>
              <a:sym typeface="Arial" panose="020B0604020202090204"/>
            </a:endParaRPr>
          </a:p>
        </p:txBody>
      </p:sp>
      <p:sp>
        <p:nvSpPr>
          <p:cNvPr id="6" name="文本框 5"/>
          <p:cNvSpPr txBox="1"/>
          <p:nvPr/>
        </p:nvSpPr>
        <p:spPr>
          <a:xfrm>
            <a:off x="1603529" y="5475295"/>
            <a:ext cx="217170"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486" y="2435403"/>
            <a:ext cx="2981563" cy="6456078"/>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049" y="2435403"/>
            <a:ext cx="2981563" cy="645607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2612" y="2435403"/>
            <a:ext cx="2981563" cy="64560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4175" y="2435403"/>
            <a:ext cx="2981563" cy="6456078"/>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81051" y="2217106"/>
            <a:ext cx="2998470" cy="6492689"/>
          </a:xfrm>
          <a:prstGeom prst="rect">
            <a:avLst/>
          </a:prstGeom>
        </p:spPr>
      </p:pic>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3.4.5</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446" y="972185"/>
            <a:ext cx="10820400" cy="470535"/>
          </a:xfrm>
          <a:prstGeom prst="rect">
            <a:avLst/>
          </a:prstGeom>
          <a:ln w="12700">
            <a:miter lim="400000"/>
          </a:ln>
        </p:spPr>
        <p:txBody>
          <a:bodyPr wrap="squar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Scan to Pair Devices </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Scan QR code in NB</a:t>
            </a:r>
            <a:r>
              <a:rPr lang="zh-CN" altLang="en-US" sz="2400" dirty="0">
                <a:solidFill>
                  <a:schemeClr val="bg1"/>
                </a:solidFill>
                <a:latin typeface="微软雅黑" panose="020B0503020204020204" pitchFamily="34" charset="-122"/>
                <a:ea typeface="微软雅黑" panose="020B0503020204020204" pitchFamily="34" charset="-122"/>
              </a:rPr>
              <a:t> </a:t>
            </a:r>
            <a:r>
              <a:rPr lang="en-US" altLang="zh-CN" sz="2400" dirty="0">
                <a:solidFill>
                  <a:schemeClr val="bg1"/>
                </a:solidFill>
                <a:latin typeface="微软雅黑" panose="020B0503020204020204" pitchFamily="34" charset="-122"/>
                <a:ea typeface="微软雅黑" panose="020B0503020204020204" pitchFamily="34" charset="-122"/>
              </a:rPr>
              <a:t>Products or Enter Code</a:t>
            </a:r>
            <a:endParaRPr sz="2400" dirty="0">
              <a:solidFill>
                <a:schemeClr val="bg1"/>
              </a:solidFill>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3602752" y="1189566"/>
            <a:ext cx="10294053" cy="563245"/>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715913" y="6254044"/>
            <a:ext cx="567860" cy="901917"/>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3" name="矩形 2"/>
          <p:cNvSpPr/>
          <p:nvPr/>
        </p:nvSpPr>
        <p:spPr>
          <a:xfrm>
            <a:off x="10501631" y="2494280"/>
            <a:ext cx="3042285" cy="4399915"/>
          </a:xfrm>
          <a:prstGeom prst="rect">
            <a:avLst/>
          </a:prstGeom>
        </p:spPr>
        <p:txBody>
          <a:bodyPr wrap="square">
            <a:spAutoFit/>
          </a:bodyPr>
          <a:lstStyle/>
          <a:p>
            <a:pPr algn="l" defTabSz="914400"/>
            <a:r>
              <a:rPr lang="en-US" altLang="zh-CN" sz="2000" dirty="0">
                <a:solidFill>
                  <a:schemeClr val="bg1"/>
                </a:solidFill>
                <a:latin typeface="微软雅黑" panose="020B0503020204020204" pitchFamily="34" charset="-122"/>
                <a:ea typeface="微软雅黑" panose="020B0503020204020204" pitchFamily="34" charset="-122"/>
              </a:rPr>
              <a:t>Choose the NB products you want to connect and click the scan icon on the top upper right corner to scan the device's QR code.  Or you can </a:t>
            </a:r>
            <a:r>
              <a:rPr lang="en-US" altLang="zh-CN" sz="2000" dirty="0">
                <a:solidFill>
                  <a:schemeClr val="bg1"/>
                </a:solidFill>
                <a:latin typeface="微软雅黑" panose="020B0503020204020204" pitchFamily="34" charset="-122"/>
                <a:ea typeface="微软雅黑" panose="020B0503020204020204" pitchFamily="34" charset="-122"/>
                <a:sym typeface="+mn-ea"/>
              </a:rPr>
              <a:t>directly </a:t>
            </a:r>
            <a:r>
              <a:rPr lang="en-US" altLang="zh-CN" sz="2000" dirty="0">
                <a:solidFill>
                  <a:schemeClr val="bg1"/>
                </a:solidFill>
                <a:latin typeface="微软雅黑" panose="020B0503020204020204" pitchFamily="34" charset="-122"/>
                <a:ea typeface="微软雅黑" panose="020B0503020204020204" pitchFamily="34" charset="-122"/>
              </a:rPr>
              <a:t>enter the IMEI number  on the device's label and choose “Confirm”to connect the devices with the APP.</a:t>
            </a:r>
            <a:r>
              <a:rPr lang="en-US" altLang="zh-CN" sz="2000" dirty="0">
                <a:solidFill>
                  <a:srgbClr val="FFFF00"/>
                </a:solidFill>
                <a:latin typeface="微软雅黑" panose="020B0503020204020204" pitchFamily="34" charset="-122"/>
                <a:ea typeface="微软雅黑" panose="020B0503020204020204" pitchFamily="34" charset="-122"/>
              </a:rPr>
              <a:t>(The APP will need phone camera access when scanning.)</a:t>
            </a:r>
            <a:endParaRPr lang="zh-CN" altLang="en-US" sz="2000" dirty="0">
              <a:solidFill>
                <a:schemeClr val="bg1"/>
              </a:solidFill>
              <a:sym typeface="Arial" panose="020B0604020202090204"/>
            </a:endParaRPr>
          </a:p>
        </p:txBody>
      </p:sp>
      <p:pic>
        <p:nvPicPr>
          <p:cNvPr id="7" name="图片 6">
            <a:extLst>
              <a:ext uri="{FF2B5EF4-FFF2-40B4-BE49-F238E27FC236}">
                <a16:creationId xmlns:a16="http://schemas.microsoft.com/office/drawing/2014/main" id="{28BB4778-DAC1-4DCC-A57D-501A9C1B1C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521" y="2220353"/>
            <a:ext cx="2998470" cy="6489442"/>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3.4.5</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445" y="971491"/>
            <a:ext cx="11828065" cy="471924"/>
          </a:xfrm>
          <a:prstGeom prst="rect">
            <a:avLst/>
          </a:prstGeom>
          <a:ln w="12700">
            <a:miter lim="400000"/>
          </a:ln>
        </p:spPr>
        <p:txBody>
          <a:bodyPr wrap="squar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Added the distribution method of scanning code distribution network</a:t>
            </a:r>
            <a:endParaRPr sz="2400" dirty="0">
              <a:solidFill>
                <a:schemeClr val="bg1"/>
              </a:solidFill>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3244943" y="1443415"/>
            <a:ext cx="10294053" cy="563245"/>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7440379" y="3349046"/>
            <a:ext cx="3751082" cy="2862322"/>
          </a:xfrm>
          <a:prstGeom prst="rect">
            <a:avLst/>
          </a:prstGeom>
        </p:spPr>
        <p:txBody>
          <a:bodyPr wrap="square">
            <a:spAutoFit/>
          </a:bodyPr>
          <a:lstStyle/>
          <a:p>
            <a:pPr algn="l" defTabSz="914400"/>
            <a:r>
              <a:rPr lang="en-US" altLang="zh-CN" sz="2000" dirty="0">
                <a:solidFill>
                  <a:schemeClr val="bg1"/>
                </a:solidFill>
                <a:latin typeface="微软雅黑" panose="020B0503020204020204" pitchFamily="34" charset="-122"/>
                <a:ea typeface="微软雅黑" panose="020B0503020204020204" pitchFamily="34" charset="-122"/>
              </a:rPr>
              <a:t>According to the demand, the IoT platform-product management can be added to the scan code distribution network. Just scan the QR code on the product or the outer packaging of the product to jump directly to the distribution page.</a:t>
            </a:r>
            <a:endParaRPr lang="zh-CN" altLang="en-US" sz="2000" dirty="0">
              <a:solidFill>
                <a:schemeClr val="bg1"/>
              </a:solidFill>
              <a:sym typeface="Arial" panose="020B0604020202090204"/>
            </a:endParaRPr>
          </a:p>
        </p:txBody>
      </p:sp>
      <p:pic>
        <p:nvPicPr>
          <p:cNvPr id="6" name="图片 5">
            <a:extLst>
              <a:ext uri="{FF2B5EF4-FFF2-40B4-BE49-F238E27FC236}">
                <a16:creationId xmlns:a16="http://schemas.microsoft.com/office/drawing/2014/main" id="{9597ED48-1333-416E-AD81-425436DCB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9017" y="1752810"/>
            <a:ext cx="3297139" cy="7135837"/>
          </a:xfrm>
          <a:prstGeom prst="rect">
            <a:avLst/>
          </a:prstGeom>
        </p:spPr>
      </p:pic>
    </p:spTree>
    <p:extLst>
      <p:ext uri="{BB962C8B-B14F-4D97-AF65-F5344CB8AC3E}">
        <p14:creationId xmlns:p14="http://schemas.microsoft.com/office/powerpoint/2010/main" val="117427720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2">
            <a:extLst>
              <a:ext uri="{FF2B5EF4-FFF2-40B4-BE49-F238E27FC236}">
                <a16:creationId xmlns:a16="http://schemas.microsoft.com/office/drawing/2014/main" id="{065F564C-ABD8-4CFA-9FF9-2D15440C315C}"/>
              </a:ext>
            </a:extLst>
          </p:cNvPr>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3.4.6</a:t>
            </a:r>
            <a:endParaRPr dirty="0">
              <a:latin typeface="微软雅黑" panose="020B0503020204020204" pitchFamily="34" charset="-122"/>
              <a:ea typeface="微软雅黑" panose="020B0503020204020204" pitchFamily="34" charset="-122"/>
            </a:endParaRPr>
          </a:p>
        </p:txBody>
      </p:sp>
      <p:sp>
        <p:nvSpPr>
          <p:cNvPr id="5" name="添加设备-默认模式">
            <a:extLst>
              <a:ext uri="{FF2B5EF4-FFF2-40B4-BE49-F238E27FC236}">
                <a16:creationId xmlns:a16="http://schemas.microsoft.com/office/drawing/2014/main" id="{205940C6-A893-4DD2-87AA-DBF620A9D473}"/>
              </a:ext>
            </a:extLst>
          </p:cNvPr>
          <p:cNvSpPr/>
          <p:nvPr/>
        </p:nvSpPr>
        <p:spPr>
          <a:xfrm>
            <a:off x="1909445" y="971491"/>
            <a:ext cx="11828065" cy="471924"/>
          </a:xfrm>
          <a:prstGeom prst="rect">
            <a:avLst/>
          </a:prstGeom>
          <a:ln w="12700">
            <a:miter lim="400000"/>
          </a:ln>
        </p:spPr>
        <p:txBody>
          <a:bodyPr wrap="squar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Android Permissions Open Guide</a:t>
            </a:r>
            <a:endParaRPr sz="2400" dirty="0">
              <a:solidFill>
                <a:schemeClr val="bg1"/>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85102DAD-09D3-44C5-BE14-9E47035607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662" y="1970886"/>
            <a:ext cx="2913433" cy="6495877"/>
          </a:xfrm>
          <a:prstGeom prst="rect">
            <a:avLst/>
          </a:prstGeom>
        </p:spPr>
      </p:pic>
      <p:pic>
        <p:nvPicPr>
          <p:cNvPr id="9" name="图片 8">
            <a:extLst>
              <a:ext uri="{FF2B5EF4-FFF2-40B4-BE49-F238E27FC236}">
                <a16:creationId xmlns:a16="http://schemas.microsoft.com/office/drawing/2014/main" id="{EB370D22-59AE-4946-90E1-809F5EC31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095" y="1970158"/>
            <a:ext cx="2913433" cy="6495877"/>
          </a:xfrm>
          <a:prstGeom prst="rect">
            <a:avLst/>
          </a:prstGeom>
        </p:spPr>
      </p:pic>
      <p:pic>
        <p:nvPicPr>
          <p:cNvPr id="11" name="图片 10">
            <a:extLst>
              <a:ext uri="{FF2B5EF4-FFF2-40B4-BE49-F238E27FC236}">
                <a16:creationId xmlns:a16="http://schemas.microsoft.com/office/drawing/2014/main" id="{1AB27A44-A851-428D-8F09-0E1D72D30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3527" y="1969429"/>
            <a:ext cx="2913433" cy="6496579"/>
          </a:xfrm>
          <a:prstGeom prst="rect">
            <a:avLst/>
          </a:prstGeom>
        </p:spPr>
      </p:pic>
      <p:pic>
        <p:nvPicPr>
          <p:cNvPr id="13" name="图片 12">
            <a:extLst>
              <a:ext uri="{FF2B5EF4-FFF2-40B4-BE49-F238E27FC236}">
                <a16:creationId xmlns:a16="http://schemas.microsoft.com/office/drawing/2014/main" id="{26E7A382-3CF7-4A9B-BAEC-EB9ED3608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959" y="1969401"/>
            <a:ext cx="2913433" cy="6495877"/>
          </a:xfrm>
          <a:prstGeom prst="rect">
            <a:avLst/>
          </a:prstGeom>
        </p:spPr>
      </p:pic>
      <p:sp>
        <p:nvSpPr>
          <p:cNvPr id="15" name="矩形 14">
            <a:extLst>
              <a:ext uri="{FF2B5EF4-FFF2-40B4-BE49-F238E27FC236}">
                <a16:creationId xmlns:a16="http://schemas.microsoft.com/office/drawing/2014/main" id="{7C0AA0EF-3522-44DD-8B65-8AF11F096B26}"/>
              </a:ext>
            </a:extLst>
          </p:cNvPr>
          <p:cNvSpPr/>
          <p:nvPr/>
        </p:nvSpPr>
        <p:spPr>
          <a:xfrm>
            <a:off x="12550749" y="1969401"/>
            <a:ext cx="3751082" cy="3477875"/>
          </a:xfrm>
          <a:prstGeom prst="rect">
            <a:avLst/>
          </a:prstGeom>
        </p:spPr>
        <p:txBody>
          <a:bodyPr wrap="square">
            <a:spAutoFit/>
          </a:bodyPr>
          <a:lstStyle/>
          <a:p>
            <a:pPr algn="l" defTabSz="914400"/>
            <a:r>
              <a:rPr lang="en-US" altLang="zh-CN" sz="2000" dirty="0">
                <a:solidFill>
                  <a:schemeClr val="bg1"/>
                </a:solidFill>
                <a:latin typeface="微软雅黑" panose="020B0503020204020204" pitchFamily="34" charset="-122"/>
                <a:ea typeface="微软雅黑" panose="020B0503020204020204" pitchFamily="34" charset="-122"/>
              </a:rPr>
              <a:t>Android mobile phones will trigger push reach detection when security devices are added. If a pop-up window is displayed, click "Detect" and then click "Next" to check the corresponding detection tutorial against your mobile phone model to complete the relevant push reach detection.</a:t>
            </a:r>
            <a:endParaRPr lang="zh-CN" altLang="en-US" sz="2000" dirty="0">
              <a:solidFill>
                <a:schemeClr val="bg1"/>
              </a:solidFill>
              <a:sym typeface="Arial" panose="020B0604020202090204"/>
            </a:endParaRPr>
          </a:p>
        </p:txBody>
      </p:sp>
    </p:spTree>
    <p:extLst>
      <p:ext uri="{BB962C8B-B14F-4D97-AF65-F5344CB8AC3E}">
        <p14:creationId xmlns:p14="http://schemas.microsoft.com/office/powerpoint/2010/main" val="255601381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2"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3.5</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5" y="465243"/>
            <a:ext cx="228600" cy="424180"/>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6" y="972330"/>
            <a:ext cx="250063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Device/Room List</a:t>
            </a:r>
            <a:endParaRPr sz="2400" dirty="0">
              <a:solidFill>
                <a:schemeClr val="bg1"/>
              </a:solidFill>
              <a:latin typeface="微软雅黑" panose="020B0503020204020204" pitchFamily="34" charset="-122"/>
              <a:ea typeface="微软雅黑" panose="020B0503020204020204" pitchFamily="34" charset="-122"/>
            </a:endParaRPr>
          </a:p>
        </p:txBody>
      </p:sp>
      <p:sp>
        <p:nvSpPr>
          <p:cNvPr id="166" name="注：如何将指示灯设置为快闪："/>
          <p:cNvSpPr/>
          <p:nvPr/>
        </p:nvSpPr>
        <p:spPr>
          <a:xfrm>
            <a:off x="11030685" y="2141948"/>
            <a:ext cx="4238542" cy="4203202"/>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sym typeface="+mn-ea"/>
              </a:rPr>
              <a:t>Device Page</a:t>
            </a:r>
            <a:r>
              <a:rPr lang="zh-CN" altLang="en-US" dirty="0">
                <a:solidFill>
                  <a:schemeClr val="bg1"/>
                </a:solidFill>
                <a:latin typeface="微软雅黑" panose="020B0503020204020204" pitchFamily="34" charset="-122"/>
                <a:ea typeface="微软雅黑" panose="020B0503020204020204" pitchFamily="34" charset="-122"/>
                <a:sym typeface="+mn-ea"/>
              </a:rPr>
              <a:t>：</a:t>
            </a:r>
            <a:r>
              <a:rPr lang="en-US" altLang="zh-CN" dirty="0">
                <a:solidFill>
                  <a:schemeClr val="bg1"/>
                </a:solidFill>
                <a:latin typeface="微软雅黑" panose="020B0503020204020204" pitchFamily="34" charset="-122"/>
                <a:ea typeface="微软雅黑" panose="020B0503020204020204" pitchFamily="34" charset="-122"/>
                <a:sym typeface="+mn-ea"/>
              </a:rPr>
              <a:t>You can see all the devices, room names</a:t>
            </a:r>
            <a:r>
              <a:rPr lang="zh-CN" altLang="en-US" dirty="0">
                <a:solidFill>
                  <a:schemeClr val="bg1"/>
                </a:solidFill>
                <a:latin typeface="微软雅黑" panose="020B0503020204020204" pitchFamily="34" charset="-122"/>
                <a:ea typeface="微软雅黑" panose="020B0503020204020204" pitchFamily="34" charset="-122"/>
                <a:sym typeface="+mn-ea"/>
              </a:rPr>
              <a:t> </a:t>
            </a:r>
            <a:r>
              <a:rPr lang="en-US" altLang="zh-CN" dirty="0">
                <a:solidFill>
                  <a:schemeClr val="bg1"/>
                </a:solidFill>
                <a:latin typeface="微软雅黑" panose="020B0503020204020204" pitchFamily="34" charset="-122"/>
                <a:ea typeface="微软雅黑" panose="020B0503020204020204" pitchFamily="34" charset="-122"/>
                <a:sym typeface="+mn-ea"/>
              </a:rPr>
              <a:t>in this page.</a:t>
            </a:r>
            <a:endParaRPr lang="zh-CN" altLang="en-US"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sym typeface="+mn-ea"/>
              </a:rPr>
              <a:t>Click </a:t>
            </a:r>
            <a:r>
              <a:rPr lang="zh-CN" altLang="en-US" dirty="0">
                <a:solidFill>
                  <a:schemeClr val="bg1"/>
                </a:solidFill>
                <a:latin typeface="微软雅黑" panose="020B0503020204020204" pitchFamily="34" charset="-122"/>
                <a:ea typeface="微软雅黑" panose="020B0503020204020204" pitchFamily="34" charset="-122"/>
                <a:sym typeface="+mn-ea"/>
              </a:rPr>
              <a:t>“</a:t>
            </a:r>
            <a:r>
              <a:rPr lang="en-US" altLang="zh-CN"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a:t>
            </a:r>
            <a:r>
              <a:rPr lang="en-US" altLang="zh-CN" dirty="0">
                <a:solidFill>
                  <a:schemeClr val="bg1"/>
                </a:solidFill>
                <a:latin typeface="微软雅黑" panose="020B0503020204020204" pitchFamily="34" charset="-122"/>
                <a:ea typeface="微软雅黑" panose="020B0503020204020204" pitchFamily="34" charset="-122"/>
                <a:sym typeface="+mn-ea"/>
              </a:rPr>
              <a:t>in the right, you can choose to see devices in list view or gird view; You can click “Equipment </a:t>
            </a:r>
            <a:r>
              <a:rPr lang="en-US" altLang="zh-CN" dirty="0" err="1">
                <a:solidFill>
                  <a:schemeClr val="bg1"/>
                </a:solidFill>
                <a:latin typeface="微软雅黑" panose="020B0503020204020204" pitchFamily="34" charset="-122"/>
                <a:ea typeface="微软雅黑" panose="020B0503020204020204" pitchFamily="34" charset="-122"/>
                <a:sym typeface="+mn-ea"/>
              </a:rPr>
              <a:t>management”to</a:t>
            </a:r>
            <a:r>
              <a:rPr lang="en-US" altLang="zh-CN" dirty="0">
                <a:solidFill>
                  <a:schemeClr val="bg1"/>
                </a:solidFill>
                <a:latin typeface="微软雅黑" panose="020B0503020204020204" pitchFamily="34" charset="-122"/>
                <a:ea typeface="微软雅黑" panose="020B0503020204020204" pitchFamily="34" charset="-122"/>
                <a:sym typeface="+mn-ea"/>
              </a:rPr>
              <a:t> manage the devices order; You can edit rooms through “Room Management”.</a:t>
            </a:r>
            <a:r>
              <a:rPr lang="zh-CN" altLang="en-US" dirty="0">
                <a:solidFill>
                  <a:schemeClr val="bg1"/>
                </a:solidFill>
                <a:latin typeface="微软雅黑" panose="020B0503020204020204" pitchFamily="34" charset="-122"/>
                <a:ea typeface="微软雅黑" panose="020B0503020204020204" pitchFamily="34" charset="-122"/>
                <a:sym typeface="+mn-ea"/>
              </a:rPr>
              <a:t> </a:t>
            </a:r>
            <a:endParaRPr dirty="0">
              <a:solidFill>
                <a:schemeClr val="bg1"/>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A4CA0C97-8CE6-45CE-8511-B62C72FA13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6127" y="1875487"/>
            <a:ext cx="3425143" cy="7412870"/>
          </a:xfrm>
          <a:prstGeom prst="rect">
            <a:avLst/>
          </a:prstGeom>
        </p:spPr>
      </p:pic>
      <p:pic>
        <p:nvPicPr>
          <p:cNvPr id="7" name="图片 6">
            <a:extLst>
              <a:ext uri="{FF2B5EF4-FFF2-40B4-BE49-F238E27FC236}">
                <a16:creationId xmlns:a16="http://schemas.microsoft.com/office/drawing/2014/main" id="{5E89BF60-DBB3-4C40-9F3E-A1C50BF46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270" y="1875487"/>
            <a:ext cx="3425143" cy="7412869"/>
          </a:xfrm>
          <a:prstGeom prst="rect">
            <a:avLst/>
          </a:prstGeom>
        </p:spPr>
      </p:pic>
      <p:sp>
        <p:nvSpPr>
          <p:cNvPr id="9" name="矩形 8"/>
          <p:cNvSpPr/>
          <p:nvPr/>
        </p:nvSpPr>
        <p:spPr>
          <a:xfrm>
            <a:off x="4600333" y="4544428"/>
            <a:ext cx="450937" cy="367030"/>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NO.1"/>
          <p:cNvSpPr/>
          <p:nvPr/>
        </p:nvSpPr>
        <p:spPr>
          <a:xfrm>
            <a:off x="358148" y="913295"/>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2</a:t>
            </a:r>
            <a:endParaRPr dirty="0">
              <a:latin typeface="微软雅黑" panose="020B0503020204020204" pitchFamily="34" charset="-122"/>
              <a:ea typeface="微软雅黑" panose="020B0503020204020204" pitchFamily="34" charset="-122"/>
            </a:endParaRPr>
          </a:p>
        </p:txBody>
      </p:sp>
      <p:sp>
        <p:nvSpPr>
          <p:cNvPr id="123" name="注册/登录/找回密码"/>
          <p:cNvSpPr/>
          <p:nvPr/>
        </p:nvSpPr>
        <p:spPr>
          <a:xfrm>
            <a:off x="1693766" y="913989"/>
            <a:ext cx="455993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sz="2400" dirty="0">
                <a:solidFill>
                  <a:schemeClr val="bg1"/>
                </a:solidFill>
                <a:latin typeface="微软雅黑" panose="020B0503020204020204" pitchFamily="34" charset="-122"/>
                <a:ea typeface="微软雅黑" panose="020B0503020204020204" pitchFamily="34" charset="-122"/>
                <a:sym typeface="+mn-ea"/>
              </a:rPr>
              <a:t>Register</a:t>
            </a:r>
            <a:r>
              <a:rPr sz="2400" dirty="0">
                <a:solidFill>
                  <a:schemeClr val="bg1"/>
                </a:solidFill>
                <a:latin typeface="微软雅黑" panose="020B0503020204020204" pitchFamily="34" charset="-122"/>
                <a:ea typeface="微软雅黑" panose="020B0503020204020204" pitchFamily="34" charset="-122"/>
                <a:sym typeface="+mn-ea"/>
              </a:rPr>
              <a:t>/</a:t>
            </a:r>
            <a:r>
              <a:rPr lang="en-US" sz="2400" dirty="0">
                <a:solidFill>
                  <a:schemeClr val="bg1"/>
                </a:solidFill>
                <a:latin typeface="微软雅黑" panose="020B0503020204020204" pitchFamily="34" charset="-122"/>
                <a:ea typeface="微软雅黑" panose="020B0503020204020204" pitchFamily="34" charset="-122"/>
                <a:sym typeface="+mn-ea"/>
              </a:rPr>
              <a:t>Log in</a:t>
            </a:r>
            <a:r>
              <a:rPr sz="2400" dirty="0">
                <a:solidFill>
                  <a:schemeClr val="bg1"/>
                </a:solidFill>
                <a:latin typeface="微软雅黑" panose="020B0503020204020204" pitchFamily="34" charset="-122"/>
                <a:ea typeface="微软雅黑" panose="020B0503020204020204" pitchFamily="34" charset="-122"/>
                <a:sym typeface="+mn-ea"/>
              </a:rPr>
              <a:t>/</a:t>
            </a:r>
            <a:r>
              <a:rPr lang="en-US" sz="2400" dirty="0">
                <a:solidFill>
                  <a:schemeClr val="bg1"/>
                </a:solidFill>
                <a:latin typeface="微软雅黑" panose="020B0503020204020204" pitchFamily="34" charset="-122"/>
                <a:ea typeface="微软雅黑" panose="020B0503020204020204" pitchFamily="34" charset="-122"/>
                <a:sym typeface="+mn-ea"/>
              </a:rPr>
              <a:t>Forgot Password</a:t>
            </a:r>
            <a:endParaRPr sz="2400" dirty="0">
              <a:solidFill>
                <a:schemeClr val="bg1"/>
              </a:solidFill>
              <a:latin typeface="微软雅黑" panose="020B0503020204020204" pitchFamily="34" charset="-122"/>
              <a:ea typeface="微软雅黑" panose="020B0503020204020204" pitchFamily="34" charset="-122"/>
            </a:endParaRPr>
          </a:p>
        </p:txBody>
      </p:sp>
      <p:sp>
        <p:nvSpPr>
          <p:cNvPr id="124" name="注册…"/>
          <p:cNvSpPr/>
          <p:nvPr/>
        </p:nvSpPr>
        <p:spPr>
          <a:xfrm>
            <a:off x="10257183" y="1691284"/>
            <a:ext cx="5736563" cy="7793287"/>
          </a:xfrm>
          <a:prstGeom prst="rect">
            <a:avLst/>
          </a:prstGeom>
          <a:ln w="12700">
            <a:miter lim="400000"/>
          </a:ln>
        </p:spPr>
        <p:txBody>
          <a:bodyPr wrap="square" lIns="50800" tIns="50800" rIns="50800" bIns="50800" anchor="ctr">
            <a:spAutoFit/>
          </a:bodyPr>
          <a:lstStyle/>
          <a:p>
            <a:pPr algn="l" defTabSz="457200">
              <a:lnSpc>
                <a:spcPct val="150000"/>
              </a:lnSpc>
              <a:buClr>
                <a:srgbClr val="000000"/>
              </a:buClr>
              <a:defRPr sz="18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2</a:t>
            </a:r>
            <a:r>
              <a:rPr sz="2400" dirty="0">
                <a:solidFill>
                  <a:schemeClr val="bg1"/>
                </a:solidFill>
                <a:latin typeface="微软雅黑" panose="020B0503020204020204" pitchFamily="34" charset="-122"/>
                <a:ea typeface="微软雅黑" panose="020B0503020204020204" pitchFamily="34" charset="-122"/>
              </a:rPr>
              <a:t>.</a:t>
            </a:r>
            <a:r>
              <a:rPr lang="en-US" sz="2400" dirty="0">
                <a:solidFill>
                  <a:schemeClr val="bg1"/>
                </a:solidFill>
                <a:latin typeface="微软雅黑" panose="020B0503020204020204" pitchFamily="34" charset="-122"/>
                <a:ea typeface="微软雅黑" panose="020B0503020204020204" pitchFamily="34" charset="-122"/>
              </a:rPr>
              <a:t>You can use email or mobile number as your account to register. The country/region  of the APP will be the same as the phone's. You can also change it by yourself when registering.</a:t>
            </a:r>
            <a:r>
              <a:rPr lang="zh-CN" altLang="en-US" sz="2400" dirty="0">
                <a:solidFill>
                  <a:schemeClr val="bg1"/>
                </a:solidFill>
                <a:latin typeface="微软雅黑" panose="020B0503020204020204" pitchFamily="34" charset="-122"/>
                <a:ea typeface="微软雅黑" panose="020B0503020204020204" pitchFamily="34" charset="-122"/>
              </a:rPr>
              <a:t>（</a:t>
            </a:r>
            <a:r>
              <a:rPr lang="en-US" sz="2400" dirty="0">
                <a:solidFill>
                  <a:srgbClr val="FFFF00"/>
                </a:solidFill>
                <a:latin typeface="微软雅黑" panose="020B0503020204020204" pitchFamily="34" charset="-122"/>
                <a:ea typeface="微软雅黑" panose="020B0503020204020204" pitchFamily="34" charset="-122"/>
              </a:rPr>
              <a:t>You cannot change the country/region after the registeration)</a:t>
            </a:r>
            <a:r>
              <a:rPr lang="en-US" altLang="zh-CN" sz="2400" dirty="0">
                <a:solidFill>
                  <a:schemeClr val="bg1"/>
                </a:solidFill>
                <a:latin typeface="微软雅黑" panose="020B0503020204020204" pitchFamily="34" charset="-122"/>
                <a:ea typeface="微软雅黑" panose="020B0503020204020204" pitchFamily="34" charset="-122"/>
              </a:rPr>
              <a:t>. </a:t>
            </a:r>
            <a:r>
              <a:rPr lang="en-US" sz="2400" dirty="0" err="1">
                <a:solidFill>
                  <a:schemeClr val="bg1"/>
                </a:solidFill>
                <a:latin typeface="微软雅黑" panose="020B0503020204020204" pitchFamily="34" charset="-122"/>
                <a:ea typeface="微软雅黑" panose="020B0503020204020204" pitchFamily="34" charset="-122"/>
              </a:rPr>
              <a:t>Enter mobile number/email  and click”Get Verification Code”</a:t>
            </a:r>
            <a:r>
              <a:rPr lang="zh-CN" altLang="en-US" sz="2400" dirty="0">
                <a:solidFill>
                  <a:schemeClr val="bg1"/>
                </a:solidFill>
                <a:latin typeface="微软雅黑" panose="020B0503020204020204" pitchFamily="34" charset="-122"/>
                <a:ea typeface="微软雅黑" panose="020B0503020204020204" pitchFamily="34" charset="-122"/>
              </a:rPr>
              <a:t>；</a:t>
            </a:r>
            <a:endParaRPr lang="en-US" altLang="zh-CN" sz="24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18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3.Enter the verification code and turn to the password setting page. Set your password as required and click “Done”.</a:t>
            </a:r>
            <a:r>
              <a:rPr lang="zh-CN" altLang="en-US" sz="2400" dirty="0">
                <a:solidFill>
                  <a:schemeClr val="bg1"/>
                </a:solidFill>
                <a:latin typeface="微软雅黑" panose="020B0503020204020204" pitchFamily="34" charset="-122"/>
                <a:ea typeface="微软雅黑" panose="020B0503020204020204" pitchFamily="34" charset="-122"/>
              </a:rPr>
              <a:t> </a:t>
            </a:r>
            <a:endParaRPr lang="en-US" altLang="zh-CN" sz="2400" dirty="0">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A362026B-86FD-4105-BC12-2A3C0ED8B8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728" y="2092817"/>
            <a:ext cx="2954580" cy="6397651"/>
          </a:xfrm>
          <a:prstGeom prst="rect">
            <a:avLst/>
          </a:prstGeom>
        </p:spPr>
      </p:pic>
      <p:pic>
        <p:nvPicPr>
          <p:cNvPr id="4" name="图片 3">
            <a:extLst>
              <a:ext uri="{FF2B5EF4-FFF2-40B4-BE49-F238E27FC236}">
                <a16:creationId xmlns:a16="http://schemas.microsoft.com/office/drawing/2014/main" id="{32E80E20-3F9A-4AB2-AF5F-4EF6F35A2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308" y="2092815"/>
            <a:ext cx="2954580" cy="6397651"/>
          </a:xfrm>
          <a:prstGeom prst="rect">
            <a:avLst/>
          </a:prstGeom>
        </p:spPr>
      </p:pic>
      <p:pic>
        <p:nvPicPr>
          <p:cNvPr id="5" name="图片 4">
            <a:extLst>
              <a:ext uri="{FF2B5EF4-FFF2-40B4-BE49-F238E27FC236}">
                <a16:creationId xmlns:a16="http://schemas.microsoft.com/office/drawing/2014/main" id="{661A48CE-D0AE-441C-BCFC-97FD70AE8A54}"/>
              </a:ext>
            </a:extLst>
          </p:cNvPr>
          <p:cNvPicPr>
            <a:picLocks noChangeAspect="1"/>
          </p:cNvPicPr>
          <p:nvPr/>
        </p:nvPicPr>
        <p:blipFill>
          <a:blip r:embed="rId4"/>
          <a:stretch>
            <a:fillRect/>
          </a:stretch>
        </p:blipFill>
        <p:spPr>
          <a:xfrm>
            <a:off x="358148" y="2092815"/>
            <a:ext cx="2954580" cy="6397651"/>
          </a:xfrm>
          <a:prstGeom prst="rect">
            <a:avLst/>
          </a:prstGeom>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NO.2"/>
          <p:cNvSpPr/>
          <p:nvPr/>
        </p:nvSpPr>
        <p:spPr>
          <a:xfrm>
            <a:off x="351331"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3.5.1</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4" y="464454"/>
            <a:ext cx="102657" cy="425758"/>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5" y="971636"/>
            <a:ext cx="3276538"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Device management</a:t>
            </a:r>
          </a:p>
        </p:txBody>
      </p:sp>
      <p:sp>
        <p:nvSpPr>
          <p:cNvPr id="5" name="文本框 4"/>
          <p:cNvSpPr txBox="1"/>
          <p:nvPr/>
        </p:nvSpPr>
        <p:spPr>
          <a:xfrm>
            <a:off x="9705360" y="2044707"/>
            <a:ext cx="4817332" cy="28623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 To change the sequence of devices, click “...” on Home page, then click “Device Sequence”. Now you can drag “≡” to adjust the order of your devices. Multi-select devices can be batch deleted device management.</a:t>
            </a:r>
          </a:p>
        </p:txBody>
      </p:sp>
      <p:sp>
        <p:nvSpPr>
          <p:cNvPr id="11" name="幻灯片编号"/>
          <p:cNvSpPr txBox="1"/>
          <p:nvPr/>
        </p:nvSpPr>
        <p:spPr>
          <a:xfrm>
            <a:off x="13202945" y="8155811"/>
            <a:ext cx="194667" cy="23677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412115">
              <a:defRPr/>
            </a:pPr>
            <a:fld id="{86CB4B4D-7CA3-9044-876B-883B54F8677D}" type="slidenum">
              <a:rPr lang="en-US" altLang="zh-CN" smtClean="0">
                <a:solidFill>
                  <a:srgbClr val="000000"/>
                </a:solidFill>
                <a:latin typeface="Helvetica Light"/>
                <a:sym typeface="Helvetica Light"/>
              </a:rPr>
              <a:t>50</a:t>
            </a:fld>
            <a:endParaRPr lang="en-US" altLang="zh-CN">
              <a:solidFill>
                <a:srgbClr val="000000"/>
              </a:solidFill>
              <a:latin typeface="Helvetica Light"/>
              <a:sym typeface="Helvetica Light"/>
            </a:endParaRPr>
          </a:p>
        </p:txBody>
      </p:sp>
      <p:pic>
        <p:nvPicPr>
          <p:cNvPr id="6" name="图片 5">
            <a:extLst>
              <a:ext uri="{FF2B5EF4-FFF2-40B4-BE49-F238E27FC236}">
                <a16:creationId xmlns:a16="http://schemas.microsoft.com/office/drawing/2014/main" id="{3C2E5393-92E9-4236-8494-9754C7337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8563" y="2091090"/>
            <a:ext cx="3238873" cy="7009734"/>
          </a:xfrm>
          <a:prstGeom prst="rect">
            <a:avLst/>
          </a:prstGeom>
        </p:spPr>
      </p:pic>
      <p:pic>
        <p:nvPicPr>
          <p:cNvPr id="9" name="图片 8">
            <a:extLst>
              <a:ext uri="{FF2B5EF4-FFF2-40B4-BE49-F238E27FC236}">
                <a16:creationId xmlns:a16="http://schemas.microsoft.com/office/drawing/2014/main" id="{481E24DF-2229-4222-9882-D8B1F803F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90" y="2091090"/>
            <a:ext cx="3238873" cy="7009734"/>
          </a:xfrm>
          <a:prstGeom prst="rect">
            <a:avLst/>
          </a:prstGeom>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109" y="2142042"/>
            <a:ext cx="3029429" cy="6559725"/>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1440" y="2142041"/>
            <a:ext cx="3029429" cy="6559725"/>
          </a:xfrm>
          <a:prstGeom prst="rect">
            <a:avLst/>
          </a:prstGeom>
        </p:spPr>
      </p:pic>
      <p:sp>
        <p:nvSpPr>
          <p:cNvPr id="164" name="NO.2"/>
          <p:cNvSpPr/>
          <p:nvPr/>
        </p:nvSpPr>
        <p:spPr>
          <a:xfrm>
            <a:off x="351331"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3.5.1</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4" y="464454"/>
            <a:ext cx="102657" cy="425758"/>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5" y="971636"/>
            <a:ext cx="2693045"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 Room Sequence</a:t>
            </a:r>
          </a:p>
        </p:txBody>
      </p:sp>
      <p:sp>
        <p:nvSpPr>
          <p:cNvPr id="5" name="文本框 4"/>
          <p:cNvSpPr txBox="1"/>
          <p:nvPr/>
        </p:nvSpPr>
        <p:spPr>
          <a:xfrm>
            <a:off x="11661370" y="2142041"/>
            <a:ext cx="4261647" cy="33216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 To manage your rooms, click “...” on Home page, and choose “Room Management”, then click the icon appears on the top-right corner of the screen. Now you can drag “≡” to adjust the order of your rooms and click “-” to delete the room.</a:t>
            </a:r>
          </a:p>
        </p:txBody>
      </p:sp>
      <p:sp>
        <p:nvSpPr>
          <p:cNvPr id="11" name="幻灯片编号"/>
          <p:cNvSpPr txBox="1"/>
          <p:nvPr/>
        </p:nvSpPr>
        <p:spPr>
          <a:xfrm>
            <a:off x="13202945" y="8155811"/>
            <a:ext cx="194667" cy="23677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412115">
              <a:defRPr/>
            </a:pPr>
            <a:fld id="{86CB4B4D-7CA3-9044-876B-883B54F8677D}" type="slidenum">
              <a:rPr lang="en-US" altLang="zh-CN" smtClean="0">
                <a:solidFill>
                  <a:srgbClr val="000000"/>
                </a:solidFill>
                <a:latin typeface="Helvetica Light"/>
                <a:sym typeface="Helvetica Light"/>
              </a:rPr>
              <a:t>51</a:t>
            </a:fld>
            <a:endParaRPr lang="en-US" altLang="zh-CN">
              <a:solidFill>
                <a:srgbClr val="000000"/>
              </a:solidFill>
              <a:latin typeface="Helvetica Light"/>
              <a:sym typeface="Helvetica Light"/>
            </a:endParaRPr>
          </a:p>
        </p:txBody>
      </p:sp>
      <p:sp>
        <p:nvSpPr>
          <p:cNvPr id="23" name="矩形 22"/>
          <p:cNvSpPr/>
          <p:nvPr/>
        </p:nvSpPr>
        <p:spPr>
          <a:xfrm>
            <a:off x="7452986" y="2472673"/>
            <a:ext cx="486824" cy="370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8" name="矩形 27"/>
          <p:cNvSpPr/>
          <p:nvPr/>
        </p:nvSpPr>
        <p:spPr>
          <a:xfrm>
            <a:off x="10480687" y="3000853"/>
            <a:ext cx="486824" cy="370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10" name="直接箭头连接符 9"/>
          <p:cNvCxnSpPr/>
          <p:nvPr/>
        </p:nvCxnSpPr>
        <p:spPr>
          <a:xfrm>
            <a:off x="7939810" y="2842952"/>
            <a:ext cx="2540877" cy="343040"/>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7" name="图片 6">
            <a:extLst>
              <a:ext uri="{FF2B5EF4-FFF2-40B4-BE49-F238E27FC236}">
                <a16:creationId xmlns:a16="http://schemas.microsoft.com/office/drawing/2014/main" id="{F7AFBFEF-9E51-483B-89C7-051FD099B9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322" y="2145321"/>
            <a:ext cx="3029429" cy="6556445"/>
          </a:xfrm>
          <a:prstGeom prst="rect">
            <a:avLst/>
          </a:prstGeom>
        </p:spPr>
      </p:pic>
      <p:sp>
        <p:nvSpPr>
          <p:cNvPr id="49" name="矩形 48"/>
          <p:cNvSpPr/>
          <p:nvPr/>
        </p:nvSpPr>
        <p:spPr>
          <a:xfrm>
            <a:off x="3063974" y="5517157"/>
            <a:ext cx="1708442" cy="335791"/>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44" name="直线箭头连接符 43"/>
          <p:cNvCxnSpPr>
            <a:cxnSpLocks/>
          </p:cNvCxnSpPr>
          <p:nvPr/>
        </p:nvCxnSpPr>
        <p:spPr>
          <a:xfrm flipV="1">
            <a:off x="4772416" y="2842952"/>
            <a:ext cx="2678940" cy="2674204"/>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050" y="2068502"/>
            <a:ext cx="3131625" cy="6781013"/>
          </a:xfrm>
          <a:prstGeom prst="rect">
            <a:avLst/>
          </a:prstGeom>
        </p:spPr>
      </p:pic>
      <p:sp>
        <p:nvSpPr>
          <p:cNvPr id="164" name="NO.2"/>
          <p:cNvSpPr/>
          <p:nvPr/>
        </p:nvSpPr>
        <p:spPr>
          <a:xfrm>
            <a:off x="351331"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3.5.2</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4" y="464454"/>
            <a:ext cx="102657" cy="425758"/>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5" y="972330"/>
            <a:ext cx="250063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Device/Room List</a:t>
            </a:r>
          </a:p>
        </p:txBody>
      </p:sp>
      <p:sp>
        <p:nvSpPr>
          <p:cNvPr id="5" name="文本框 4"/>
          <p:cNvSpPr txBox="1"/>
          <p:nvPr/>
        </p:nvSpPr>
        <p:spPr>
          <a:xfrm>
            <a:off x="8727226" y="2380903"/>
            <a:ext cx="5841856" cy="47066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 Device Online/Offline: the module is dark if the device is offline, and bright if the device is online;</a:t>
            </a:r>
          </a:p>
          <a:p>
            <a:pPr algn="l">
              <a:lnSpc>
                <a:spcPct val="150000"/>
              </a:lnSpc>
            </a:pP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 Some devices will have important data information shown on the Home page. For example, the devices </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with temperature, like</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air conditioning, water heater, heating, etc. When the device is open, the temperature data will be directly shown on the device icon with no need to click on it.</a:t>
            </a:r>
          </a:p>
        </p:txBody>
      </p:sp>
      <p:sp>
        <p:nvSpPr>
          <p:cNvPr id="37" name="矩形 36"/>
          <p:cNvSpPr/>
          <p:nvPr/>
        </p:nvSpPr>
        <p:spPr>
          <a:xfrm flipV="1">
            <a:off x="2428747" y="4151578"/>
            <a:ext cx="953280" cy="5206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矩形 14"/>
          <p:cNvSpPr/>
          <p:nvPr/>
        </p:nvSpPr>
        <p:spPr>
          <a:xfrm flipV="1">
            <a:off x="2546290" y="7160900"/>
            <a:ext cx="835737" cy="445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320" y="1891430"/>
            <a:ext cx="3272270" cy="7085557"/>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050" y="1891431"/>
            <a:ext cx="3272270" cy="7085556"/>
          </a:xfrm>
          <a:prstGeom prst="rect">
            <a:avLst/>
          </a:prstGeom>
        </p:spPr>
      </p:pic>
      <p:sp>
        <p:nvSpPr>
          <p:cNvPr id="164" name="NO.2"/>
          <p:cNvSpPr/>
          <p:nvPr/>
        </p:nvSpPr>
        <p:spPr>
          <a:xfrm>
            <a:off x="351331"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3.5.3</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4" y="464454"/>
            <a:ext cx="102657" cy="425758"/>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5" y="972330"/>
            <a:ext cx="523875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Quick Actions for Common Functions </a:t>
            </a:r>
          </a:p>
        </p:txBody>
      </p:sp>
      <p:sp>
        <p:nvSpPr>
          <p:cNvPr id="5" name="文本框 4"/>
          <p:cNvSpPr txBox="1"/>
          <p:nvPr/>
        </p:nvSpPr>
        <p:spPr>
          <a:xfrm>
            <a:off x="12258635" y="2292263"/>
            <a:ext cx="4350878" cy="28600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 In Grid View, click the small arrow on the bottom right corner of the device icon to open more common functions, like the switch bottom and temperature adjustment for air conditioning. </a:t>
            </a:r>
          </a:p>
        </p:txBody>
      </p:sp>
      <p:sp>
        <p:nvSpPr>
          <p:cNvPr id="3" name="矩形 2"/>
          <p:cNvSpPr/>
          <p:nvPr/>
        </p:nvSpPr>
        <p:spPr>
          <a:xfrm>
            <a:off x="4602177" y="5701619"/>
            <a:ext cx="443345" cy="374073"/>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6" name="直线箭头连接符 5"/>
          <p:cNvCxnSpPr>
            <a:stCxn id="3" idx="3"/>
          </p:cNvCxnSpPr>
          <p:nvPr/>
        </p:nvCxnSpPr>
        <p:spPr>
          <a:xfrm>
            <a:off x="5045522" y="5888656"/>
            <a:ext cx="1392856" cy="963081"/>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5589" y="1891429"/>
            <a:ext cx="3272271" cy="7085557"/>
          </a:xfrm>
          <a:prstGeom prst="rect">
            <a:avLst/>
          </a:prstGeom>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320" y="1891430"/>
            <a:ext cx="3272270" cy="7085557"/>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050" y="1891431"/>
            <a:ext cx="3272270" cy="7085556"/>
          </a:xfrm>
          <a:prstGeom prst="rect">
            <a:avLst/>
          </a:prstGeom>
        </p:spPr>
      </p:pic>
      <p:sp>
        <p:nvSpPr>
          <p:cNvPr id="164" name="NO.2"/>
          <p:cNvSpPr/>
          <p:nvPr/>
        </p:nvSpPr>
        <p:spPr>
          <a:xfrm>
            <a:off x="351331"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3.5.3</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4" y="464454"/>
            <a:ext cx="102657" cy="425758"/>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5" y="972330"/>
            <a:ext cx="515366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Quick Actions for Common Functions</a:t>
            </a:r>
          </a:p>
        </p:txBody>
      </p:sp>
      <p:sp>
        <p:nvSpPr>
          <p:cNvPr id="5" name="文本框 4"/>
          <p:cNvSpPr txBox="1"/>
          <p:nvPr/>
        </p:nvSpPr>
        <p:spPr>
          <a:xfrm>
            <a:off x="12258635" y="2292263"/>
            <a:ext cx="4350878" cy="28600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 In List View, click “Common Functions” on the bottom of device icon to </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open more device functions, like the switch bottom and temperature adjustment for air conditioning. </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4602177" y="5701619"/>
            <a:ext cx="443345" cy="374073"/>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5589" y="1891429"/>
            <a:ext cx="3272271" cy="7085557"/>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1049" y="1891428"/>
            <a:ext cx="3272271" cy="7085558"/>
          </a:xfrm>
          <a:prstGeom prst="rect">
            <a:avLst/>
          </a:prstGeom>
        </p:spPr>
      </p:pic>
      <p:cxnSp>
        <p:nvCxnSpPr>
          <p:cNvPr id="6" name="直线箭头连接符 5"/>
          <p:cNvCxnSpPr/>
          <p:nvPr/>
        </p:nvCxnSpPr>
        <p:spPr>
          <a:xfrm flipV="1">
            <a:off x="3886200" y="5930900"/>
            <a:ext cx="2921000" cy="1536701"/>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33044" y="1891426"/>
            <a:ext cx="3272270" cy="7085555"/>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1050" y="1891431"/>
            <a:ext cx="3272270" cy="7085556"/>
          </a:xfrm>
          <a:prstGeom prst="rect">
            <a:avLst/>
          </a:prstGeom>
        </p:spPr>
      </p:pic>
      <p:sp>
        <p:nvSpPr>
          <p:cNvPr id="164" name="NO.2"/>
          <p:cNvSpPr/>
          <p:nvPr/>
        </p:nvSpPr>
        <p:spPr>
          <a:xfrm>
            <a:off x="351331" y="897466"/>
            <a:ext cx="1529719"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3.5.3</a:t>
            </a:r>
            <a:endParaRPr dirty="0">
              <a:latin typeface="微软雅黑" panose="020B0503020204020204" pitchFamily="34" charset="-122"/>
              <a:ea typeface="微软雅黑" panose="020B0503020204020204" pitchFamily="34" charset="-122"/>
            </a:endParaRPr>
          </a:p>
        </p:txBody>
      </p:sp>
      <p:sp>
        <p:nvSpPr>
          <p:cNvPr id="165" name="添加设备-默认模式"/>
          <p:cNvSpPr/>
          <p:nvPr/>
        </p:nvSpPr>
        <p:spPr>
          <a:xfrm>
            <a:off x="3500094" y="464454"/>
            <a:ext cx="102657" cy="425758"/>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endParaRPr dirty="0">
              <a:latin typeface="微软雅黑" panose="020B0503020204020204" pitchFamily="34" charset="-122"/>
              <a:ea typeface="微软雅黑" panose="020B0503020204020204" pitchFamily="34" charset="-122"/>
            </a:endParaRPr>
          </a:p>
        </p:txBody>
      </p:sp>
      <p:sp>
        <p:nvSpPr>
          <p:cNvPr id="8" name="添加设备-默认模式"/>
          <p:cNvSpPr/>
          <p:nvPr/>
        </p:nvSpPr>
        <p:spPr>
          <a:xfrm>
            <a:off x="1909145" y="972330"/>
            <a:ext cx="515366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Quick Actions for Common Functions</a:t>
            </a:r>
          </a:p>
        </p:txBody>
      </p:sp>
      <p:sp>
        <p:nvSpPr>
          <p:cNvPr id="5" name="文本框 4"/>
          <p:cNvSpPr txBox="1"/>
          <p:nvPr/>
        </p:nvSpPr>
        <p:spPr>
          <a:xfrm>
            <a:off x="12258635" y="2292263"/>
            <a:ext cx="4350878" cy="33239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 When there are more than two “Smart Cameras” in the list, the option of “All Cameras” will appear on the homepage. After you click to enter, you can view the video multiple cameras in one screen.</a:t>
            </a:r>
          </a:p>
        </p:txBody>
      </p:sp>
      <p:sp>
        <p:nvSpPr>
          <p:cNvPr id="3" name="矩形 2"/>
          <p:cNvSpPr/>
          <p:nvPr/>
        </p:nvSpPr>
        <p:spPr>
          <a:xfrm>
            <a:off x="4602177" y="5701619"/>
            <a:ext cx="443345" cy="374073"/>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881049" y="1891428"/>
            <a:ext cx="3272271" cy="7085557"/>
          </a:xfrm>
          <a:prstGeom prst="rect">
            <a:avLst/>
          </a:prstGeom>
        </p:spPr>
      </p:pic>
      <p:pic>
        <p:nvPicPr>
          <p:cNvPr id="11" name="图片 10">
            <a:extLst>
              <a:ext uri="{FF2B5EF4-FFF2-40B4-BE49-F238E27FC236}">
                <a16:creationId xmlns:a16="http://schemas.microsoft.com/office/drawing/2014/main" id="{20A1C204-34B4-4B15-9271-92FA82D2E6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3320" y="1891426"/>
            <a:ext cx="3272270" cy="7085555"/>
          </a:xfrm>
          <a:prstGeom prst="rect">
            <a:avLst/>
          </a:prstGeom>
        </p:spPr>
      </p:pic>
      <p:sp>
        <p:nvSpPr>
          <p:cNvPr id="14" name="矩形 13">
            <a:extLst>
              <a:ext uri="{FF2B5EF4-FFF2-40B4-BE49-F238E27FC236}">
                <a16:creationId xmlns:a16="http://schemas.microsoft.com/office/drawing/2014/main" id="{D70CE848-F532-47A3-9131-2D2B54593513}"/>
              </a:ext>
            </a:extLst>
          </p:cNvPr>
          <p:cNvSpPr/>
          <p:nvPr/>
        </p:nvSpPr>
        <p:spPr>
          <a:xfrm>
            <a:off x="7204700" y="2292263"/>
            <a:ext cx="443345" cy="374073"/>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15" name="直线箭头连接符 5">
            <a:extLst>
              <a:ext uri="{FF2B5EF4-FFF2-40B4-BE49-F238E27FC236}">
                <a16:creationId xmlns:a16="http://schemas.microsoft.com/office/drawing/2014/main" id="{C71E1F77-9377-443C-B8FE-33A3BA45563C}"/>
              </a:ext>
            </a:extLst>
          </p:cNvPr>
          <p:cNvCxnSpPr>
            <a:cxnSpLocks/>
          </p:cNvCxnSpPr>
          <p:nvPr/>
        </p:nvCxnSpPr>
        <p:spPr>
          <a:xfrm flipV="1">
            <a:off x="6371115" y="2684127"/>
            <a:ext cx="836679" cy="1367978"/>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6" name="Rectangle 2">
            <a:extLst>
              <a:ext uri="{FF2B5EF4-FFF2-40B4-BE49-F238E27FC236}">
                <a16:creationId xmlns:a16="http://schemas.microsoft.com/office/drawing/2014/main" id="{0C725ED7-C495-40D2-B11F-B469DEF57ABB}"/>
              </a:ext>
            </a:extLst>
          </p:cNvPr>
          <p:cNvSpPr>
            <a:spLocks noChangeArrowheads="1"/>
          </p:cNvSpPr>
          <p:nvPr/>
        </p:nvSpPr>
        <p:spPr bwMode="auto">
          <a:xfrm>
            <a:off x="152400" y="196334"/>
            <a:ext cx="65" cy="36933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600" b="0" i="0" u="none" strike="noStrike" cap="none" normalizeH="0" baseline="0" dirty="0">
                <a:ln>
                  <a:noFill/>
                </a:ln>
                <a:solidFill>
                  <a:schemeClr val="tx1"/>
                </a:solidFill>
                <a:effectLst/>
              </a:rPr>
            </a:b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6941034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NO.3"/>
          <p:cNvSpPr/>
          <p:nvPr/>
        </p:nvSpPr>
        <p:spPr>
          <a:xfrm>
            <a:off x="325206" y="910529"/>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4</a:t>
            </a:r>
            <a:endParaRPr dirty="0">
              <a:latin typeface="微软雅黑" panose="020B0503020204020204" pitchFamily="34" charset="-122"/>
              <a:ea typeface="微软雅黑" panose="020B0503020204020204" pitchFamily="34" charset="-122"/>
            </a:endParaRPr>
          </a:p>
        </p:txBody>
      </p:sp>
      <p:sp>
        <p:nvSpPr>
          <p:cNvPr id="221" name="设备配置成功后，首页中将出现智能设备名称，点击即可进入智能设备的控制面板…"/>
          <p:cNvSpPr/>
          <p:nvPr/>
        </p:nvSpPr>
        <p:spPr>
          <a:xfrm>
            <a:off x="8145197" y="2793048"/>
            <a:ext cx="5621570" cy="4975225"/>
          </a:xfrm>
          <a:prstGeom prst="rect">
            <a:avLst/>
          </a:prstGeom>
          <a:ln w="12700">
            <a:miter lim="400000"/>
          </a:ln>
        </p:spPr>
        <p:txBody>
          <a:bodyPr lIns="50800" tIns="50800" rIns="50800" bIns="50800" anchor="ctr">
            <a:spAutoFit/>
          </a:bodyPr>
          <a:lstStyle/>
          <a:p>
            <a:pPr algn="l" defTabSz="457200">
              <a:lnSpc>
                <a:spcPct val="120000"/>
              </a:lnSpc>
              <a:buClr>
                <a:srgbClr val="000000"/>
              </a:buClr>
              <a:defRPr sz="2000">
                <a:latin typeface="Helvetica"/>
                <a:ea typeface="Helvetica"/>
                <a:cs typeface="Helvetica"/>
                <a:sym typeface="Helvetica"/>
              </a:defRPr>
            </a:pPr>
            <a:r>
              <a:rPr lang="en-US" sz="2400" dirty="0">
                <a:solidFill>
                  <a:schemeClr val="bg1"/>
                </a:solidFill>
                <a:latin typeface="微软雅黑" panose="020B0503020204020204" pitchFamily="34" charset="-122"/>
                <a:ea typeface="微软雅黑" panose="020B0503020204020204" pitchFamily="34" charset="-122"/>
              </a:rPr>
              <a:t>1. </a:t>
            </a:r>
            <a:r>
              <a:rPr lang="en-US" altLang="zh-CN" sz="2400" dirty="0">
                <a:solidFill>
                  <a:schemeClr val="bg1"/>
                </a:solidFill>
                <a:latin typeface="微软雅黑" panose="020B0503020204020204" pitchFamily="34" charset="-122"/>
                <a:ea typeface="微软雅黑" panose="020B0503020204020204" pitchFamily="34" charset="-122"/>
              </a:rPr>
              <a:t>A device icon will appear in “All Devices” when the device completes pairing successfully. Now you can click on the icon to enter he control panel of this smart device. (</a:t>
            </a:r>
            <a:r>
              <a:rPr lang="en-US" altLang="zh-CN" sz="2400" dirty="0">
                <a:solidFill>
                  <a:srgbClr val="FFFF00"/>
                </a:solidFill>
                <a:latin typeface="微软雅黑" panose="020B0503020204020204" pitchFamily="34" charset="-122"/>
                <a:ea typeface="微软雅黑" panose="020B0503020204020204" pitchFamily="34" charset="-122"/>
              </a:rPr>
              <a:t>The control panel will vary fron device to device</a:t>
            </a:r>
            <a:r>
              <a:rPr lang="en-US" altLang="zh-CN" sz="2400" dirty="0">
                <a:solidFill>
                  <a:schemeClr val="bg1"/>
                </a:solidFill>
                <a:latin typeface="微软雅黑" panose="020B0503020204020204" pitchFamily="34" charset="-122"/>
                <a:ea typeface="微软雅黑" panose="020B0503020204020204" pitchFamily="34" charset="-122"/>
              </a:rPr>
              <a:t>)</a:t>
            </a:r>
            <a:endParaRPr sz="2400" dirty="0">
              <a:solidFill>
                <a:schemeClr val="bg1"/>
              </a:solidFill>
              <a:latin typeface="微软雅黑" panose="020B0503020204020204" pitchFamily="34" charset="-122"/>
              <a:ea typeface="微软雅黑" panose="020B0503020204020204" pitchFamily="34" charset="-122"/>
            </a:endParaRPr>
          </a:p>
          <a:p>
            <a:pPr algn="l" defTabSz="457200">
              <a:lnSpc>
                <a:spcPct val="120000"/>
              </a:lnSpc>
              <a:defRPr sz="2000">
                <a:latin typeface="Helvetica"/>
                <a:ea typeface="Helvetica"/>
                <a:cs typeface="Helvetica"/>
                <a:sym typeface="Helvetica"/>
              </a:defRPr>
            </a:pPr>
            <a:endParaRPr sz="2400" dirty="0">
              <a:solidFill>
                <a:schemeClr val="bg1"/>
              </a:solidFill>
              <a:latin typeface="微软雅黑" panose="020B0503020204020204" pitchFamily="34" charset="-122"/>
              <a:ea typeface="微软雅黑" panose="020B0503020204020204" pitchFamily="34" charset="-122"/>
            </a:endParaRPr>
          </a:p>
          <a:p>
            <a:pPr algn="l" defTabSz="457200">
              <a:lnSpc>
                <a:spcPct val="120000"/>
              </a:lnSpc>
              <a:defRPr sz="2000">
                <a:latin typeface="Helvetica"/>
                <a:ea typeface="Helvetica"/>
                <a:cs typeface="Helvetica"/>
                <a:sym typeface="Helvetica"/>
              </a:defRPr>
            </a:pPr>
            <a:r>
              <a:rPr sz="2400" dirty="0">
                <a:solidFill>
                  <a:schemeClr val="bg1"/>
                </a:solidFill>
                <a:latin typeface="微软雅黑" panose="020B0503020204020204" pitchFamily="34" charset="-122"/>
                <a:ea typeface="微软雅黑" panose="020B0503020204020204" pitchFamily="34" charset="-122"/>
              </a:rPr>
              <a:t>2. </a:t>
            </a:r>
            <a:r>
              <a:rPr lang="en-US" altLang="zh-CN" sz="2400" dirty="0">
                <a:solidFill>
                  <a:schemeClr val="bg1"/>
                </a:solidFill>
                <a:latin typeface="微软雅黑" panose="020B0503020204020204" pitchFamily="34" charset="-122"/>
                <a:ea typeface="微软雅黑" panose="020B0503020204020204" pitchFamily="34" charset="-122"/>
              </a:rPr>
              <a:t>When the device is offline, the icon will show “Offline” and the device is unable to operate.</a:t>
            </a:r>
            <a:br>
              <a:rPr sz="2400" dirty="0">
                <a:solidFill>
                  <a:schemeClr val="bg1"/>
                </a:solidFill>
                <a:latin typeface="微软雅黑" panose="020B0503020204020204" pitchFamily="34" charset="-122"/>
                <a:ea typeface="微软雅黑" panose="020B0503020204020204" pitchFamily="34" charset="-122"/>
              </a:rPr>
            </a:br>
            <a:endParaRPr sz="2400" dirty="0">
              <a:solidFill>
                <a:schemeClr val="bg1"/>
              </a:solidFill>
              <a:latin typeface="微软雅黑" panose="020B0503020204020204" pitchFamily="34" charset="-122"/>
              <a:ea typeface="微软雅黑" panose="020B0503020204020204" pitchFamily="34" charset="-122"/>
            </a:endParaRPr>
          </a:p>
        </p:txBody>
      </p:sp>
      <p:sp>
        <p:nvSpPr>
          <p:cNvPr id="6" name="控制设备"/>
          <p:cNvSpPr/>
          <p:nvPr/>
        </p:nvSpPr>
        <p:spPr>
          <a:xfrm>
            <a:off x="1736607" y="967362"/>
            <a:ext cx="211010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Device Control</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796" y="2080182"/>
            <a:ext cx="3104113" cy="6721440"/>
          </a:xfrm>
          <a:prstGeom prst="rect">
            <a:avLst/>
          </a:prstGeom>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NO.3"/>
          <p:cNvSpPr/>
          <p:nvPr/>
        </p:nvSpPr>
        <p:spPr>
          <a:xfrm>
            <a:off x="299080"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4.1</a:t>
            </a:r>
            <a:endParaRPr dirty="0">
              <a:latin typeface="微软雅黑" panose="020B0503020204020204" pitchFamily="34" charset="-122"/>
              <a:ea typeface="微软雅黑" panose="020B0503020204020204" pitchFamily="34" charset="-122"/>
            </a:endParaRPr>
          </a:p>
        </p:txBody>
      </p:sp>
      <p:sp>
        <p:nvSpPr>
          <p:cNvPr id="220" name="控制设备"/>
          <p:cNvSpPr/>
          <p:nvPr/>
        </p:nvSpPr>
        <p:spPr>
          <a:xfrm>
            <a:off x="1671293" y="936619"/>
            <a:ext cx="457962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Device Control-Individual Control</a:t>
            </a:r>
            <a:endParaRPr sz="2400" dirty="0">
              <a:solidFill>
                <a:schemeClr val="bg1"/>
              </a:solidFill>
              <a:latin typeface="微软雅黑" panose="020B0503020204020204" pitchFamily="34" charset="-122"/>
              <a:ea typeface="微软雅黑" panose="020B0503020204020204" pitchFamily="34" charset="-122"/>
            </a:endParaRPr>
          </a:p>
        </p:txBody>
      </p:sp>
      <p:sp>
        <p:nvSpPr>
          <p:cNvPr id="16" name="智能场景可支持设备在不同情况下执行相应动作，主要支持的执行条件有：  1.温度…"/>
          <p:cNvSpPr/>
          <p:nvPr/>
        </p:nvSpPr>
        <p:spPr>
          <a:xfrm>
            <a:off x="10433298" y="2235939"/>
            <a:ext cx="5224236" cy="379476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a:t>
            </a:r>
            <a:r>
              <a:rPr lang="zh-CN" altLang="en-US" sz="2000" dirty="0">
                <a:solidFill>
                  <a:schemeClr val="bg1"/>
                </a:solidFill>
                <a:latin typeface="微软雅黑" panose="020B0503020204020204" pitchFamily="34" charset="-122"/>
                <a:ea typeface="微软雅黑" panose="020B0503020204020204" pitchFamily="34" charset="-122"/>
              </a:rPr>
              <a:t>Click the device </a:t>
            </a:r>
            <a:r>
              <a:rPr lang="en-US" altLang="zh-CN" sz="2000" dirty="0">
                <a:solidFill>
                  <a:schemeClr val="bg1"/>
                </a:solidFill>
                <a:latin typeface="微软雅黑" panose="020B0503020204020204" pitchFamily="34" charset="-122"/>
                <a:ea typeface="微软雅黑" panose="020B0503020204020204" pitchFamily="34" charset="-122"/>
              </a:rPr>
              <a:t>icon</a:t>
            </a:r>
            <a:r>
              <a:rPr lang="zh-CN" altLang="en-US" sz="2000" dirty="0">
                <a:solidFill>
                  <a:schemeClr val="bg1"/>
                </a:solidFill>
                <a:latin typeface="微软雅黑" panose="020B0503020204020204" pitchFamily="34" charset="-122"/>
                <a:ea typeface="微软雅黑" panose="020B0503020204020204" pitchFamily="34" charset="-122"/>
              </a:rPr>
              <a:t> to enter the control panel. Take the light as an example. When the light is off, you can only set “</a:t>
            </a:r>
            <a:r>
              <a:rPr lang="en-US" altLang="zh-CN" sz="2000" dirty="0">
                <a:solidFill>
                  <a:schemeClr val="bg1"/>
                </a:solidFill>
                <a:latin typeface="微软雅黑" panose="020B0503020204020204" pitchFamily="34" charset="-122"/>
                <a:ea typeface="微软雅黑" panose="020B0503020204020204" pitchFamily="34" charset="-122"/>
              </a:rPr>
              <a:t>Schedule</a:t>
            </a:r>
            <a:r>
              <a:rPr lang="zh-CN" altLang="en-US" sz="2000" dirty="0">
                <a:solidFill>
                  <a:schemeClr val="bg1"/>
                </a:solidFill>
                <a:latin typeface="微软雅黑" panose="020B0503020204020204" pitchFamily="34" charset="-122"/>
                <a:ea typeface="微软雅黑" panose="020B0503020204020204" pitchFamily="34" charset="-122"/>
              </a:rPr>
              <a:t>” and “</a:t>
            </a:r>
            <a:r>
              <a:rPr lang="en-US" altLang="zh-CN" sz="2000" dirty="0">
                <a:solidFill>
                  <a:schemeClr val="bg1"/>
                </a:solidFill>
                <a:latin typeface="微软雅黑" panose="020B0503020204020204" pitchFamily="34" charset="-122"/>
                <a:ea typeface="微软雅黑" panose="020B0503020204020204" pitchFamily="34" charset="-122"/>
              </a:rPr>
              <a:t>Timer</a:t>
            </a:r>
            <a:r>
              <a:rPr lang="zh-CN" altLang="en-US" sz="2000" dirty="0">
                <a:solidFill>
                  <a:schemeClr val="bg1"/>
                </a:solidFill>
                <a:latin typeface="微软雅黑" panose="020B0503020204020204" pitchFamily="34" charset="-122"/>
                <a:ea typeface="微软雅黑" panose="020B0503020204020204" pitchFamily="34" charset="-122"/>
              </a:rPr>
              <a:t>”; when the light is on, you can set “Scene, Color, Brightness and </a:t>
            </a:r>
            <a:r>
              <a:rPr lang="en-US" altLang="zh-CN" sz="2000" dirty="0">
                <a:solidFill>
                  <a:schemeClr val="bg1"/>
                </a:solidFill>
                <a:latin typeface="微软雅黑" panose="020B0503020204020204" pitchFamily="34" charset="-122"/>
                <a:ea typeface="微软雅黑" panose="020B0503020204020204" pitchFamily="34" charset="-122"/>
              </a:rPr>
              <a:t>Schedule</a:t>
            </a:r>
            <a:r>
              <a:rPr lang="zh-CN" altLang="en-US" sz="2000" dirty="0">
                <a:solidFill>
                  <a:schemeClr val="bg1"/>
                </a:solidFill>
                <a:latin typeface="微软雅黑" panose="020B0503020204020204" pitchFamily="34" charset="-122"/>
                <a:ea typeface="微软雅黑" panose="020B0503020204020204" pitchFamily="34" charset="-122"/>
              </a:rPr>
              <a:t>”. Click "✏" in the upper right corner of the control </a:t>
            </a:r>
            <a:r>
              <a:rPr lang="en-US" altLang="zh-CN" sz="2000" dirty="0">
                <a:solidFill>
                  <a:schemeClr val="bg1"/>
                </a:solidFill>
                <a:latin typeface="微软雅黑" panose="020B0503020204020204" pitchFamily="34" charset="-122"/>
                <a:ea typeface="微软雅黑" panose="020B0503020204020204" pitchFamily="34" charset="-122"/>
              </a:rPr>
              <a:t>panel </a:t>
            </a:r>
            <a:r>
              <a:rPr lang="zh-CN" altLang="en-US" sz="2000" dirty="0">
                <a:solidFill>
                  <a:schemeClr val="bg1"/>
                </a:solidFill>
                <a:latin typeface="微软雅黑" panose="020B0503020204020204" pitchFamily="34" charset="-122"/>
                <a:ea typeface="微软雅黑" panose="020B0503020204020204" pitchFamily="34" charset="-122"/>
              </a:rPr>
              <a:t>to manage this device separately.</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670" y="2056593"/>
            <a:ext cx="3005478" cy="650786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148" y="2056592"/>
            <a:ext cx="3005479" cy="6507864"/>
          </a:xfrm>
          <a:prstGeom prst="rect">
            <a:avLst/>
          </a:prstGeom>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NO.3"/>
          <p:cNvSpPr/>
          <p:nvPr/>
        </p:nvSpPr>
        <p:spPr>
          <a:xfrm>
            <a:off x="325206"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4.1</a:t>
            </a:r>
            <a:endParaRPr dirty="0">
              <a:latin typeface="微软雅黑" panose="020B0503020204020204" pitchFamily="34" charset="-122"/>
              <a:ea typeface="微软雅黑" panose="020B0503020204020204" pitchFamily="34" charset="-122"/>
            </a:endParaRPr>
          </a:p>
        </p:txBody>
      </p:sp>
      <p:sp>
        <p:nvSpPr>
          <p:cNvPr id="220" name="控制设备"/>
          <p:cNvSpPr/>
          <p:nvPr/>
        </p:nvSpPr>
        <p:spPr>
          <a:xfrm>
            <a:off x="1727782" y="947044"/>
            <a:ext cx="501904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Device Control-Device Management</a:t>
            </a:r>
            <a:endParaRPr sz="240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772757" y="959744"/>
            <a:ext cx="7607298" cy="82278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50000"/>
              </a:lnSpc>
            </a:pPr>
            <a:r>
              <a:rPr lang="en-US" altLang="zh-CN" sz="1600" dirty="0">
                <a:solidFill>
                  <a:schemeClr val="bg1"/>
                </a:solidFill>
                <a:latin typeface="微软雅黑" panose="020B0503020204020204" pitchFamily="34" charset="-122"/>
              </a:rPr>
              <a:t>Please see the device editing page, as shown in the image:</a:t>
            </a:r>
          </a:p>
          <a:p>
            <a:pPr algn="l">
              <a:lnSpc>
                <a:spcPct val="150000"/>
              </a:lnSpc>
            </a:pPr>
            <a:r>
              <a:rPr lang="en-US" altLang="zh-CN" sz="1600" dirty="0">
                <a:solidFill>
                  <a:schemeClr val="bg1"/>
                </a:solidFill>
                <a:latin typeface="微软雅黑" panose="020B0503020204020204" pitchFamily="34" charset="-122"/>
              </a:rPr>
              <a:t>1. Click the icon: you can edit the icon, name and location;</a:t>
            </a:r>
          </a:p>
          <a:p>
            <a:pPr algn="l">
              <a:lnSpc>
                <a:spcPct val="150000"/>
              </a:lnSpc>
              <a:buFontTx/>
            </a:pPr>
            <a:r>
              <a:rPr lang="en-US" altLang="zh-CN" sz="1600" dirty="0">
                <a:solidFill>
                  <a:schemeClr val="bg1"/>
                </a:solidFill>
                <a:latin typeface="微软雅黑" panose="020B0503020204020204" pitchFamily="34" charset="-122"/>
              </a:rPr>
              <a:t>2. Device Information: you can view the device's ID, IP address, MAC address, time zone, and online status, etc.;</a:t>
            </a:r>
          </a:p>
          <a:p>
            <a:pPr algn="l">
              <a:lnSpc>
                <a:spcPct val="150000"/>
              </a:lnSpc>
            </a:pPr>
            <a:r>
              <a:rPr lang="en-US" altLang="zh-CN" sz="1600" dirty="0">
                <a:solidFill>
                  <a:schemeClr val="bg1"/>
                </a:solidFill>
                <a:latin typeface="微软雅黑" panose="020B0503020204020204" pitchFamily="34" charset="-122"/>
              </a:rPr>
              <a:t>3. Tap-to-Run and Automation: you can turn on/off or edit the recommended Automoation setting;</a:t>
            </a:r>
          </a:p>
          <a:p>
            <a:pPr algn="l">
              <a:lnSpc>
                <a:spcPct val="150000"/>
              </a:lnSpc>
            </a:pPr>
            <a:r>
              <a:rPr lang="en-US" altLang="zh-CN" sz="1600" dirty="0">
                <a:solidFill>
                  <a:schemeClr val="bg1"/>
                </a:solidFill>
                <a:latin typeface="微软雅黑" panose="020B0503020204020204" pitchFamily="34" charset="-122"/>
              </a:rPr>
              <a:t>4. Share Device: you can share devices with others by entering an phone number/email (</a:t>
            </a:r>
            <a:r>
              <a:rPr lang="en-US" altLang="zh-CN" sz="1600" dirty="0">
                <a:solidFill>
                  <a:srgbClr val="FFFF00"/>
                </a:solidFill>
                <a:latin typeface="微软雅黑" panose="020B0503020204020204" pitchFamily="34" charset="-122"/>
              </a:rPr>
              <a:t>Notes: the phone number/email must have registered for TuyaSmart</a:t>
            </a:r>
            <a:r>
              <a:rPr lang="en-US" altLang="zh-CN" sz="1600" dirty="0">
                <a:solidFill>
                  <a:schemeClr val="bg1"/>
                </a:solidFill>
                <a:latin typeface="微软雅黑" panose="020B0503020204020204" pitchFamily="34" charset="-122"/>
              </a:rPr>
              <a:t>);</a:t>
            </a:r>
          </a:p>
          <a:p>
            <a:pPr algn="l">
              <a:lnSpc>
                <a:spcPct val="150000"/>
              </a:lnSpc>
            </a:pPr>
            <a:r>
              <a:rPr lang="en-US" altLang="zh-CN" sz="1600" dirty="0">
                <a:solidFill>
                  <a:schemeClr val="bg1"/>
                </a:solidFill>
                <a:latin typeface="微软雅黑" panose="020B0503020204020204" pitchFamily="34" charset="-122"/>
              </a:rPr>
              <a:t>5. Create Group: after entering the page, all devices with the same type as this device that have been added under this account will be automatically displayed. By creating group for them, you can easily manage the devices with the same type (</a:t>
            </a:r>
            <a:r>
              <a:rPr lang="zh-CN" altLang="en-US" sz="1600" dirty="0">
                <a:solidFill>
                  <a:srgbClr val="FFFF00"/>
                </a:solidFill>
                <a:latin typeface="微软雅黑" panose="020B0503020204020204" pitchFamily="34" charset="-122"/>
              </a:rPr>
              <a:t>Built-in firmware</a:t>
            </a:r>
            <a:r>
              <a:rPr lang="en-US" altLang="zh-CN" sz="1600" dirty="0">
                <a:solidFill>
                  <a:srgbClr val="FFFF00"/>
                </a:solidFill>
                <a:latin typeface="微软雅黑" panose="020B0503020204020204" pitchFamily="34" charset="-122"/>
              </a:rPr>
              <a:t>s</a:t>
            </a:r>
            <a:r>
              <a:rPr lang="zh-CN" altLang="en-US" sz="1600" dirty="0">
                <a:solidFill>
                  <a:srgbClr val="FFFF00"/>
                </a:solidFill>
                <a:latin typeface="微软雅黑" panose="020B0503020204020204" pitchFamily="34" charset="-122"/>
              </a:rPr>
              <a:t> must </a:t>
            </a:r>
            <a:r>
              <a:rPr lang="en-US" altLang="zh-CN" sz="1600" dirty="0">
                <a:solidFill>
                  <a:srgbClr val="FFFF00"/>
                </a:solidFill>
                <a:latin typeface="微软雅黑" panose="020B0503020204020204" pitchFamily="34" charset="-122"/>
              </a:rPr>
              <a:t>have </a:t>
            </a:r>
            <a:r>
              <a:rPr lang="zh-CN" altLang="en-US" sz="1600" dirty="0">
                <a:solidFill>
                  <a:srgbClr val="FFFF00"/>
                </a:solidFill>
                <a:latin typeface="微软雅黑" panose="020B0503020204020204" pitchFamily="34" charset="-122"/>
              </a:rPr>
              <a:t>the same version</a:t>
            </a:r>
            <a:r>
              <a:rPr lang="en-US" altLang="zh-CN" sz="1600" dirty="0">
                <a:solidFill>
                  <a:schemeClr val="bg1"/>
                </a:solidFill>
                <a:latin typeface="微软雅黑" panose="020B0503020204020204" pitchFamily="34" charset="-122"/>
              </a:rPr>
              <a:t>)</a:t>
            </a:r>
            <a:r>
              <a:rPr lang="zh-CN" altLang="en-US" sz="1600" dirty="0">
                <a:solidFill>
                  <a:schemeClr val="bg1"/>
                </a:solidFill>
                <a:latin typeface="微软雅黑" panose="020B0503020204020204" pitchFamily="34" charset="-122"/>
              </a:rPr>
              <a:t>；</a:t>
            </a:r>
            <a:endParaRPr lang="en-US" altLang="zh-CN" sz="1600" dirty="0">
              <a:solidFill>
                <a:schemeClr val="bg1"/>
              </a:solidFill>
              <a:latin typeface="微软雅黑" panose="020B0503020204020204" pitchFamily="34" charset="-122"/>
            </a:endParaRPr>
          </a:p>
          <a:p>
            <a:pPr algn="l">
              <a:lnSpc>
                <a:spcPct val="150000"/>
              </a:lnSpc>
            </a:pPr>
            <a:r>
              <a:rPr lang="en-US" altLang="zh-CN" sz="1600" dirty="0">
                <a:solidFill>
                  <a:schemeClr val="bg1"/>
                </a:solidFill>
                <a:latin typeface="微软雅黑" panose="020B0503020204020204" pitchFamily="34" charset="-122"/>
              </a:rPr>
              <a:t>6. FAQ &amp; Feedback: you can view the FAQ of this device to get help, and also give feedback if you have any problems; </a:t>
            </a:r>
          </a:p>
          <a:p>
            <a:pPr algn="l">
              <a:lnSpc>
                <a:spcPct val="150000"/>
              </a:lnSpc>
            </a:pPr>
            <a:r>
              <a:rPr lang="en-US" altLang="zh-CN" sz="1600" dirty="0">
                <a:solidFill>
                  <a:schemeClr val="bg1"/>
                </a:solidFill>
                <a:latin typeface="微软雅黑" panose="020B0503020204020204" pitchFamily="34" charset="-122"/>
              </a:rPr>
              <a:t>7. Add to Home Screen: you can enter the control panel of the device directly through your Home Screen;</a:t>
            </a:r>
          </a:p>
          <a:p>
            <a:pPr algn="l">
              <a:lnSpc>
                <a:spcPct val="150000"/>
              </a:lnSpc>
            </a:pPr>
            <a:r>
              <a:rPr lang="en-US" altLang="zh-CN" sz="1600" dirty="0">
                <a:solidFill>
                  <a:schemeClr val="bg1"/>
                </a:solidFill>
                <a:latin typeface="微软雅黑" panose="020B0503020204020204" pitchFamily="34" charset="-122"/>
              </a:rPr>
              <a:t>8. Check for Firmware Upgrade: you can check latest version here;</a:t>
            </a:r>
          </a:p>
          <a:p>
            <a:pPr algn="l">
              <a:lnSpc>
                <a:spcPct val="150000"/>
              </a:lnSpc>
            </a:pPr>
            <a:r>
              <a:rPr lang="en-US" altLang="zh-CN" sz="1600" dirty="0">
                <a:solidFill>
                  <a:schemeClr val="bg1"/>
                </a:solidFill>
                <a:latin typeface="微软雅黑" panose="020B0503020204020204" pitchFamily="34" charset="-122"/>
              </a:rPr>
              <a:t>9. Remove Devcie: you can remove the device from device list, and the corresponding “Automation” and “Tap-to-Run” will be removed too;</a:t>
            </a:r>
          </a:p>
          <a:p>
            <a:pPr algn="l">
              <a:lnSpc>
                <a:spcPct val="150000"/>
              </a:lnSpc>
            </a:pPr>
            <a:r>
              <a:rPr lang="en-US" altLang="zh-CN" sz="1600" dirty="0">
                <a:solidFill>
                  <a:schemeClr val="bg1"/>
                </a:solidFill>
                <a:latin typeface="微软雅黑" panose="020B0503020204020204" pitchFamily="34" charset="-122"/>
              </a:rPr>
              <a:t>10.  Restore Factory Defaults: the device will be removed from device list, and all data of the device will be erased.</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796" y="1941535"/>
            <a:ext cx="3312763" cy="7173238"/>
          </a:xfrm>
          <a:prstGeom prst="rect">
            <a:avLst/>
          </a:prstGeom>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NO.3"/>
          <p:cNvSpPr/>
          <p:nvPr/>
        </p:nvSpPr>
        <p:spPr>
          <a:xfrm>
            <a:off x="364395" y="884403"/>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4.1</a:t>
            </a:r>
            <a:endParaRPr dirty="0">
              <a:latin typeface="微软雅黑" panose="020B0503020204020204" pitchFamily="34" charset="-122"/>
              <a:ea typeface="微软雅黑" panose="020B0503020204020204" pitchFamily="34" charset="-122"/>
            </a:endParaRPr>
          </a:p>
        </p:txBody>
      </p:sp>
      <p:sp>
        <p:nvSpPr>
          <p:cNvPr id="220" name="控制设备"/>
          <p:cNvSpPr/>
          <p:nvPr/>
        </p:nvSpPr>
        <p:spPr>
          <a:xfrm>
            <a:off x="1775796" y="941236"/>
            <a:ext cx="428879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Device Control-Device Sharing</a:t>
            </a:r>
          </a:p>
        </p:txBody>
      </p:sp>
      <p:sp>
        <p:nvSpPr>
          <p:cNvPr id="16" name="智能场景可支持设备在不同情况下执行相应动作，主要支持的执行条件有：  1.温度…"/>
          <p:cNvSpPr/>
          <p:nvPr/>
        </p:nvSpPr>
        <p:spPr>
          <a:xfrm>
            <a:off x="11830601" y="2104373"/>
            <a:ext cx="4920429" cy="656463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a:t>
            </a:r>
            <a:r>
              <a:rPr lang="zh-CN" altLang="en-US" sz="2000" dirty="0">
                <a:solidFill>
                  <a:schemeClr val="bg1"/>
                </a:solidFill>
                <a:latin typeface="微软雅黑" panose="020B0503020204020204" pitchFamily="34" charset="-122"/>
                <a:ea typeface="微软雅黑" panose="020B0503020204020204" pitchFamily="34" charset="-122"/>
              </a:rPr>
              <a:t>Click "Device Sharing" on the "Device Management" page to enter the device sharing page.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a:t>
            </a:r>
            <a:r>
              <a:rPr lang="zh-CN" altLang="en-US" sz="2000" dirty="0">
                <a:solidFill>
                  <a:schemeClr val="bg1"/>
                </a:solidFill>
                <a:latin typeface="微软雅黑" panose="020B0503020204020204" pitchFamily="34" charset="-122"/>
                <a:ea typeface="微软雅黑" panose="020B0503020204020204" pitchFamily="34" charset="-122"/>
              </a:rPr>
              <a:t>After entering the "Device Sharing" page, click "Add Shar</a:t>
            </a:r>
            <a:r>
              <a:rPr lang="en-US" altLang="zh-CN" sz="2000" dirty="0">
                <a:solidFill>
                  <a:schemeClr val="bg1"/>
                </a:solidFill>
                <a:latin typeface="微软雅黑" panose="020B0503020204020204" pitchFamily="34" charset="-122"/>
                <a:ea typeface="微软雅黑" panose="020B0503020204020204" pitchFamily="34" charset="-122"/>
              </a:rPr>
              <a:t>ing</a:t>
            </a:r>
            <a:r>
              <a:rPr lang="zh-CN" altLang="en-US" sz="2000" dirty="0">
                <a:solidFill>
                  <a:schemeClr val="bg1"/>
                </a:solidFill>
                <a:latin typeface="微软雅黑" panose="020B0503020204020204" pitchFamily="34" charset="-122"/>
                <a:ea typeface="微软雅黑" panose="020B0503020204020204" pitchFamily="34" charset="-122"/>
              </a:rPr>
              <a:t>" at the bottom of the page, </a:t>
            </a:r>
            <a:r>
              <a:rPr lang="en-US" altLang="zh-CN" sz="2000" dirty="0">
                <a:solidFill>
                  <a:schemeClr val="bg1"/>
                </a:solidFill>
                <a:latin typeface="微软雅黑" panose="020B0503020204020204" pitchFamily="34" charset="-122"/>
                <a:ea typeface="微软雅黑" panose="020B0503020204020204" pitchFamily="34" charset="-122"/>
              </a:rPr>
              <a:t>and </a:t>
            </a:r>
            <a:r>
              <a:rPr lang="zh-CN" altLang="en-US" sz="2000" dirty="0">
                <a:solidFill>
                  <a:schemeClr val="bg1"/>
                </a:solidFill>
                <a:latin typeface="微软雅黑" panose="020B0503020204020204" pitchFamily="34" charset="-122"/>
                <a:ea typeface="微软雅黑" panose="020B0503020204020204" pitchFamily="34" charset="-122"/>
              </a:rPr>
              <a:t>enter the account</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 (</a:t>
            </a:r>
            <a:r>
              <a:rPr lang="zh-CN" altLang="en-US" sz="2000" dirty="0">
                <a:solidFill>
                  <a:srgbClr val="FFFF00"/>
                </a:solidFill>
                <a:latin typeface="微软雅黑" panose="020B0503020204020204" pitchFamily="34" charset="-122"/>
                <a:ea typeface="微软雅黑" panose="020B0503020204020204" pitchFamily="34" charset="-122"/>
              </a:rPr>
              <a:t>People </a:t>
            </a:r>
            <a:r>
              <a:rPr lang="en-US" altLang="zh-CN" sz="2000" dirty="0">
                <a:solidFill>
                  <a:srgbClr val="FFFF00"/>
                </a:solidFill>
                <a:latin typeface="微软雅黑" panose="020B0503020204020204" pitchFamily="34" charset="-122"/>
                <a:ea typeface="微软雅黑" panose="020B0503020204020204" pitchFamily="34" charset="-122"/>
              </a:rPr>
              <a:t>you </a:t>
            </a:r>
            <a:r>
              <a:rPr lang="zh-CN" altLang="en-US" sz="2000" dirty="0">
                <a:solidFill>
                  <a:srgbClr val="FFFF00"/>
                </a:solidFill>
                <a:latin typeface="微软雅黑" panose="020B0503020204020204" pitchFamily="34" charset="-122"/>
                <a:ea typeface="微软雅黑" panose="020B0503020204020204" pitchFamily="34" charset="-122"/>
              </a:rPr>
              <a:t>share </a:t>
            </a:r>
            <a:r>
              <a:rPr lang="en-US" altLang="zh-CN" sz="2000" dirty="0">
                <a:solidFill>
                  <a:srgbClr val="FFFF00"/>
                </a:solidFill>
                <a:latin typeface="微软雅黑" panose="020B0503020204020204" pitchFamily="34" charset="-122"/>
                <a:ea typeface="微软雅黑" panose="020B0503020204020204" pitchFamily="34" charset="-122"/>
              </a:rPr>
              <a:t>with</a:t>
            </a:r>
            <a:r>
              <a:rPr lang="zh-CN" altLang="en-US" sz="2000" dirty="0">
                <a:solidFill>
                  <a:srgbClr val="FFFF00"/>
                </a:solidFill>
                <a:latin typeface="微软雅黑" panose="020B0503020204020204" pitchFamily="34" charset="-122"/>
                <a:ea typeface="微软雅黑" panose="020B0503020204020204" pitchFamily="34" charset="-122"/>
              </a:rPr>
              <a:t> </a:t>
            </a:r>
            <a:r>
              <a:rPr lang="en-US" altLang="zh-CN" sz="2000" dirty="0">
                <a:solidFill>
                  <a:srgbClr val="FFFF00"/>
                </a:solidFill>
                <a:latin typeface="微软雅黑" panose="020B0503020204020204" pitchFamily="34" charset="-122"/>
                <a:ea typeface="微软雅黑" panose="020B0503020204020204" pitchFamily="34" charset="-122"/>
              </a:rPr>
              <a:t>should</a:t>
            </a:r>
            <a:r>
              <a:rPr lang="zh-CN" altLang="en-US" sz="2000" dirty="0">
                <a:solidFill>
                  <a:srgbClr val="FFFF00"/>
                </a:solidFill>
                <a:latin typeface="微软雅黑" panose="020B0503020204020204" pitchFamily="34" charset="-122"/>
                <a:ea typeface="微软雅黑" panose="020B0503020204020204" pitchFamily="34" charset="-122"/>
              </a:rPr>
              <a:t> </a:t>
            </a:r>
            <a:r>
              <a:rPr lang="en-US" altLang="zh-CN" sz="2000" dirty="0">
                <a:solidFill>
                  <a:srgbClr val="FFFF00"/>
                </a:solidFill>
                <a:latin typeface="微软雅黑" panose="020B0503020204020204" pitchFamily="34" charset="-122"/>
                <a:ea typeface="微软雅黑" panose="020B0503020204020204" pitchFamily="34" charset="-122"/>
              </a:rPr>
              <a:t>also </a:t>
            </a:r>
            <a:r>
              <a:rPr lang="zh-CN" altLang="en-US" sz="2000" dirty="0">
                <a:solidFill>
                  <a:srgbClr val="FFFF00"/>
                </a:solidFill>
                <a:latin typeface="微软雅黑" panose="020B0503020204020204" pitchFamily="34" charset="-122"/>
                <a:ea typeface="微软雅黑" panose="020B0503020204020204" pitchFamily="34" charset="-122"/>
              </a:rPr>
              <a:t>have a TuyaSmart account, and in the same </a:t>
            </a:r>
            <a:r>
              <a:rPr lang="en-US" altLang="zh-CN" sz="2000" dirty="0">
                <a:solidFill>
                  <a:srgbClr val="FFFF00"/>
                </a:solidFill>
                <a:latin typeface="微软雅黑" panose="020B0503020204020204" pitchFamily="34" charset="-122"/>
                <a:ea typeface="微软雅黑" panose="020B0503020204020204" pitchFamily="34" charset="-122"/>
              </a:rPr>
              <a:t>region as you;</a:t>
            </a:r>
            <a:r>
              <a:rPr lang="zh-CN" altLang="en-US" sz="2000" dirty="0">
                <a:solidFill>
                  <a:srgbClr val="FFFF00"/>
                </a:solidFill>
                <a:latin typeface="微软雅黑" panose="020B0503020204020204" pitchFamily="34" charset="-122"/>
                <a:ea typeface="微软雅黑" panose="020B0503020204020204" pitchFamily="34" charset="-122"/>
              </a:rPr>
              <a:t> accounts in different </a:t>
            </a:r>
            <a:r>
              <a:rPr lang="en-US" altLang="zh-CN" sz="2000" dirty="0">
                <a:solidFill>
                  <a:srgbClr val="FFFF00"/>
                </a:solidFill>
                <a:latin typeface="微软雅黑" panose="020B0503020204020204" pitchFamily="34" charset="-122"/>
                <a:ea typeface="微软雅黑" panose="020B0503020204020204" pitchFamily="34" charset="-122"/>
              </a:rPr>
              <a:t>regions </a:t>
            </a:r>
            <a:r>
              <a:rPr lang="zh-CN" altLang="en-US" sz="2000" dirty="0">
                <a:solidFill>
                  <a:srgbClr val="FFFF00"/>
                </a:solidFill>
                <a:latin typeface="微软雅黑" panose="020B0503020204020204" pitchFamily="34" charset="-122"/>
                <a:ea typeface="微软雅黑" panose="020B0503020204020204" pitchFamily="34" charset="-122"/>
              </a:rPr>
              <a:t>do not support device sharing.</a:t>
            </a:r>
            <a:r>
              <a:rPr lang="en-US" altLang="zh-CN" sz="2000" dirty="0">
                <a:solidFill>
                  <a:schemeClr val="bg1"/>
                </a:solidFill>
                <a:latin typeface="微软雅黑" panose="020B0503020204020204" pitchFamily="34" charset="-122"/>
                <a:ea typeface="微软雅黑" panose="020B0503020204020204" pitchFamily="34" charset="-122"/>
              </a:rPr>
              <a:t>)</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a:t>
            </a:r>
            <a:r>
              <a:rPr lang="en-US" sz="2000" dirty="0">
                <a:solidFill>
                  <a:schemeClr val="bg1"/>
                </a:solidFill>
                <a:latin typeface="微软雅黑" panose="020B0503020204020204" pitchFamily="34" charset="-122"/>
                <a:ea typeface="微软雅黑" panose="020B0503020204020204" pitchFamily="34" charset="-122"/>
              </a:rPr>
              <a:t>I</a:t>
            </a:r>
            <a:r>
              <a:rPr lang="zh-CN" altLang="en-US" sz="2000" dirty="0">
                <a:solidFill>
                  <a:schemeClr val="bg1"/>
                </a:solidFill>
                <a:latin typeface="微软雅黑" panose="020B0503020204020204" pitchFamily="34" charset="-122"/>
                <a:ea typeface="微软雅黑" panose="020B0503020204020204" pitchFamily="34" charset="-122"/>
              </a:rPr>
              <a:t>f you do not want to continue sharing, </a:t>
            </a:r>
            <a:r>
              <a:rPr lang="en-US" altLang="zh-CN" sz="2000" dirty="0">
                <a:solidFill>
                  <a:schemeClr val="bg1"/>
                </a:solidFill>
                <a:latin typeface="微软雅黑" panose="020B0503020204020204" pitchFamily="34" charset="-122"/>
                <a:ea typeface="微软雅黑" panose="020B0503020204020204" pitchFamily="34" charset="-122"/>
              </a:rPr>
              <a:t>you </a:t>
            </a:r>
            <a:r>
              <a:rPr lang="zh-CN" altLang="en-US" sz="2000" dirty="0">
                <a:solidFill>
                  <a:schemeClr val="bg1"/>
                </a:solidFill>
                <a:latin typeface="微软雅黑" panose="020B0503020204020204" pitchFamily="34" charset="-122"/>
                <a:ea typeface="微软雅黑" panose="020B0503020204020204" pitchFamily="34" charset="-122"/>
              </a:rPr>
              <a:t>can </a:t>
            </a:r>
            <a:r>
              <a:rPr lang="en-US" altLang="zh-CN" sz="2000" dirty="0">
                <a:solidFill>
                  <a:schemeClr val="bg1"/>
                </a:solidFill>
                <a:latin typeface="微软雅黑" panose="020B0503020204020204" pitchFamily="34" charset="-122"/>
                <a:ea typeface="微软雅黑" panose="020B0503020204020204" pitchFamily="34" charset="-122"/>
              </a:rPr>
              <a:t>delete the shared account by</a:t>
            </a:r>
            <a:r>
              <a:rPr lang="zh-CN" altLang="en-US" sz="2000" dirty="0">
                <a:solidFill>
                  <a:schemeClr val="bg1"/>
                </a:solidFill>
                <a:latin typeface="微软雅黑" panose="020B0503020204020204" pitchFamily="34" charset="-122"/>
                <a:ea typeface="微软雅黑" panose="020B0503020204020204" pitchFamily="34" charset="-122"/>
              </a:rPr>
              <a:t> long press</a:t>
            </a:r>
            <a:r>
              <a:rPr lang="en-US" altLang="zh-CN" sz="2000" dirty="0">
                <a:solidFill>
                  <a:schemeClr val="bg1"/>
                </a:solidFill>
                <a:latin typeface="微软雅黑" panose="020B0503020204020204" pitchFamily="34" charset="-122"/>
                <a:ea typeface="微软雅黑" panose="020B0503020204020204" pitchFamily="34" charset="-122"/>
              </a:rPr>
              <a:t> in Andriod system, and by swiping left in </a:t>
            </a:r>
            <a:r>
              <a:rPr lang="zh-CN" altLang="en-US" sz="2000" dirty="0">
                <a:solidFill>
                  <a:schemeClr val="bg1"/>
                </a:solidFill>
                <a:latin typeface="微软雅黑" panose="020B0503020204020204" pitchFamily="34" charset="-122"/>
                <a:ea typeface="微软雅黑" panose="020B0503020204020204" pitchFamily="34" charset="-122"/>
              </a:rPr>
              <a:t>Apple system.</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1985" y="2104372"/>
            <a:ext cx="3037022" cy="657616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9007" y="2104372"/>
            <a:ext cx="3037022" cy="6576166"/>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6029" y="2104377"/>
            <a:ext cx="3037021" cy="6576161"/>
          </a:xfrm>
          <a:prstGeom prst="rect">
            <a:avLst/>
          </a:prstGeom>
        </p:spPr>
      </p:pic>
      <p:sp>
        <p:nvSpPr>
          <p:cNvPr id="13" name="矩形 12"/>
          <p:cNvSpPr/>
          <p:nvPr/>
        </p:nvSpPr>
        <p:spPr>
          <a:xfrm>
            <a:off x="2444235" y="7991606"/>
            <a:ext cx="1388102" cy="326246"/>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10" name="直接箭头连接符 9"/>
          <p:cNvCxnSpPr/>
          <p:nvPr/>
        </p:nvCxnSpPr>
        <p:spPr>
          <a:xfrm flipV="1">
            <a:off x="3832337" y="3770334"/>
            <a:ext cx="1917110" cy="4133589"/>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NO.1"/>
          <p:cNvSpPr/>
          <p:nvPr/>
        </p:nvSpPr>
        <p:spPr>
          <a:xfrm>
            <a:off x="417783" y="913295"/>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2</a:t>
            </a:r>
            <a:endParaRPr dirty="0">
              <a:latin typeface="微软雅黑" panose="020B0503020204020204" pitchFamily="34" charset="-122"/>
              <a:ea typeface="微软雅黑" panose="020B0503020204020204" pitchFamily="34" charset="-122"/>
            </a:endParaRPr>
          </a:p>
        </p:txBody>
      </p:sp>
      <p:sp>
        <p:nvSpPr>
          <p:cNvPr id="134" name="账号+密码登录…"/>
          <p:cNvSpPr/>
          <p:nvPr/>
        </p:nvSpPr>
        <p:spPr>
          <a:xfrm>
            <a:off x="8147028" y="1873614"/>
            <a:ext cx="6143659" cy="5824480"/>
          </a:xfrm>
          <a:prstGeom prst="rect">
            <a:avLst/>
          </a:prstGeom>
          <a:ln w="12700">
            <a:miter lim="400000"/>
          </a:ln>
        </p:spPr>
        <p:txBody>
          <a:bodyPr lIns="50800" tIns="50800" rIns="50800" bIns="50800" anchor="ctr">
            <a:spAutoFit/>
          </a:bodyPr>
          <a:lstStyle/>
          <a:p>
            <a:pPr algn="l" defTabSz="457200">
              <a:lnSpc>
                <a:spcPct val="150000"/>
              </a:lnSpc>
              <a:buClr>
                <a:srgbClr val="000000"/>
              </a:buClr>
              <a:defRPr sz="2000">
                <a:latin typeface="Helvetica"/>
                <a:ea typeface="Helvetica"/>
                <a:cs typeface="Helvetica"/>
                <a:sym typeface="Helvetica"/>
              </a:defRPr>
            </a:pPr>
            <a:r>
              <a:rPr lang="en-US" sz="2000" b="1" dirty="0">
                <a:solidFill>
                  <a:schemeClr val="bg1"/>
                </a:solidFill>
                <a:latin typeface="微软雅黑" panose="020B0503020204020204" pitchFamily="34" charset="-122"/>
                <a:ea typeface="微软雅黑" panose="020B0503020204020204" pitchFamily="34" charset="-122"/>
              </a:rPr>
              <a:t>Log in</a:t>
            </a:r>
          </a:p>
          <a:p>
            <a:pPr algn="l" defTabSz="457200">
              <a:lnSpc>
                <a:spcPct val="150000"/>
              </a:lnSpc>
              <a:buClr>
                <a:srgbClr val="000000"/>
              </a:buClr>
              <a:defRPr sz="2000">
                <a:latin typeface="Helvetica"/>
                <a:ea typeface="Helvetica"/>
                <a:cs typeface="Helvetica"/>
                <a:sym typeface="Helvetica"/>
              </a:defRPr>
            </a:pPr>
            <a:r>
              <a:rPr lang="en-US" sz="2000" dirty="0">
                <a:solidFill>
                  <a:schemeClr val="bg1"/>
                </a:solidFill>
                <a:latin typeface="微软雅黑" panose="020B0503020204020204" pitchFamily="34" charset="-122"/>
                <a:ea typeface="微软雅黑" panose="020B0503020204020204" pitchFamily="34" charset="-122"/>
              </a:rPr>
              <a:t>If you already have an account,choose “Register with Existing Account”and enter the log in page.</a:t>
            </a:r>
            <a:r>
              <a:rPr lang="zh-CN" altLang="en-US" sz="1800" dirty="0">
                <a:solidFill>
                  <a:schemeClr val="bg1"/>
                </a:solidFill>
                <a:latin typeface="微软雅黑" panose="020B0503020204020204" pitchFamily="34" charset="-122"/>
                <a:ea typeface="微软雅黑" panose="020B0503020204020204" pitchFamily="34" charset="-122"/>
              </a:rPr>
              <a:t> </a:t>
            </a:r>
          </a:p>
          <a:p>
            <a:pPr algn="l" defTabSz="457200">
              <a:lnSpc>
                <a:spcPct val="150000"/>
              </a:lnSpc>
              <a:buClr>
                <a:srgbClr val="000000"/>
              </a:buClr>
              <a:defRPr sz="2000">
                <a:latin typeface="Helvetica"/>
                <a:ea typeface="Helvetica"/>
                <a:cs typeface="Helvetica"/>
                <a:sym typeface="Helvetica"/>
              </a:defRPr>
            </a:pPr>
            <a:r>
              <a:rPr sz="1800" dirty="0">
                <a:solidFill>
                  <a:schemeClr val="bg1"/>
                </a:solidFill>
                <a:latin typeface="微软雅黑" panose="020B0503020204020204" pitchFamily="34" charset="-122"/>
                <a:ea typeface="微软雅黑" panose="020B0503020204020204" pitchFamily="34" charset="-122"/>
              </a:rPr>
              <a:t>1.</a:t>
            </a:r>
            <a:r>
              <a:rPr lang="en-US" sz="1800" dirty="0">
                <a:solidFill>
                  <a:schemeClr val="bg1"/>
                </a:solidFill>
                <a:latin typeface="微软雅黑" panose="020B0503020204020204" pitchFamily="34" charset="-122"/>
                <a:ea typeface="微软雅黑" panose="020B0503020204020204" pitchFamily="34" charset="-122"/>
              </a:rPr>
              <a:t>The system will automatically locate the current country/region you are in. Or you can choose the country/region by yourself.</a:t>
            </a:r>
            <a:r>
              <a:rPr sz="1800" dirty="0">
                <a:solidFill>
                  <a:schemeClr val="bg1"/>
                </a:solidFill>
                <a:latin typeface="微软雅黑" panose="020B0503020204020204" pitchFamily="34" charset="-122"/>
                <a:ea typeface="微软雅黑" panose="020B0503020204020204" pitchFamily="34" charset="-122"/>
              </a:rPr>
              <a:t> </a:t>
            </a:r>
          </a:p>
          <a:p>
            <a:pPr algn="l" defTabSz="457200">
              <a:lnSpc>
                <a:spcPct val="150000"/>
              </a:lnSpc>
              <a:buClr>
                <a:srgbClr val="000000"/>
              </a:buClr>
              <a:defRPr sz="2000">
                <a:latin typeface="Helvetica"/>
                <a:ea typeface="Helvetica"/>
                <a:cs typeface="Helvetica"/>
                <a:sym typeface="Helvetica"/>
              </a:defRPr>
            </a:pPr>
            <a:r>
              <a:rPr sz="1800" dirty="0">
                <a:solidFill>
                  <a:schemeClr val="bg1"/>
                </a:solidFill>
                <a:latin typeface="微软雅黑" panose="020B0503020204020204" pitchFamily="34" charset="-122"/>
                <a:ea typeface="微软雅黑" panose="020B0503020204020204" pitchFamily="34" charset="-122"/>
              </a:rPr>
              <a:t>2.</a:t>
            </a:r>
            <a:r>
              <a:rPr lang="en-US" sz="1800" dirty="0">
                <a:solidFill>
                  <a:schemeClr val="bg1"/>
                </a:solidFill>
                <a:latin typeface="微软雅黑" panose="020B0503020204020204" pitchFamily="34" charset="-122"/>
                <a:ea typeface="微软雅黑" panose="020B0503020204020204" pitchFamily="34" charset="-122"/>
              </a:rPr>
              <a:t>Enter mobile number/ email and password.</a:t>
            </a:r>
            <a:r>
              <a:rPr sz="1800" dirty="0">
                <a:solidFill>
                  <a:schemeClr val="bg1"/>
                </a:solidFill>
                <a:latin typeface="微软雅黑" panose="020B0503020204020204" pitchFamily="34" charset="-122"/>
                <a:ea typeface="微软雅黑" panose="020B0503020204020204" pitchFamily="34" charset="-122"/>
              </a:rPr>
              <a:t> </a:t>
            </a:r>
          </a:p>
          <a:p>
            <a:pPr algn="l" defTabSz="457200">
              <a:lnSpc>
                <a:spcPct val="150000"/>
              </a:lnSpc>
              <a:buClr>
                <a:srgbClr val="000000"/>
              </a:buClr>
              <a:defRPr sz="2000">
                <a:latin typeface="Helvetica"/>
                <a:ea typeface="Helvetica"/>
                <a:cs typeface="Helvetica"/>
                <a:sym typeface="Helvetica"/>
              </a:defRPr>
            </a:pPr>
            <a:r>
              <a:rPr lang="en-US" altLang="zh-CN" sz="2000" b="1" dirty="0">
                <a:solidFill>
                  <a:schemeClr val="bg1"/>
                </a:solidFill>
                <a:latin typeface="微软雅黑" panose="020B0503020204020204" pitchFamily="34" charset="-122"/>
                <a:ea typeface="微软雅黑" panose="020B0503020204020204" pitchFamily="34" charset="-122"/>
              </a:rPr>
              <a:t>Thirdy-party Social Account Log in</a:t>
            </a:r>
            <a:r>
              <a:rPr lang="zh-CN" altLang="en-US" sz="2000" b="1" dirty="0">
                <a:solidFill>
                  <a:schemeClr val="bg1"/>
                </a:solidFill>
                <a:latin typeface="微软雅黑" panose="020B0503020204020204" pitchFamily="34" charset="-122"/>
                <a:ea typeface="微软雅黑" panose="020B0503020204020204" pitchFamily="34" charset="-122"/>
              </a:rPr>
              <a:t> </a:t>
            </a:r>
            <a:endParaRPr lang="zh-CN" altLang="en-US" sz="20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If you have downloaded </a:t>
            </a:r>
            <a:r>
              <a:rPr lang="en-US" altLang="zh-CN" sz="2000" dirty="0" err="1">
                <a:solidFill>
                  <a:schemeClr val="bg1"/>
                </a:solidFill>
                <a:latin typeface="微软雅黑" panose="020B0503020204020204" pitchFamily="34" charset="-122"/>
                <a:ea typeface="微软雅黑" panose="020B0503020204020204" pitchFamily="34" charset="-122"/>
              </a:rPr>
              <a:t>Wechat</a:t>
            </a:r>
            <a:r>
              <a:rPr lang="en-US" altLang="zh-CN" sz="2000" dirty="0">
                <a:solidFill>
                  <a:schemeClr val="bg1"/>
                </a:solidFill>
                <a:latin typeface="微软雅黑" panose="020B0503020204020204" pitchFamily="34" charset="-122"/>
                <a:ea typeface="微软雅黑" panose="020B0503020204020204" pitchFamily="34" charset="-122"/>
              </a:rPr>
              <a:t> or QQ on your phone, you can click the </a:t>
            </a:r>
            <a:r>
              <a:rPr lang="en-US" altLang="zh-CN" sz="2000" dirty="0" err="1">
                <a:solidFill>
                  <a:schemeClr val="bg1"/>
                </a:solidFill>
                <a:latin typeface="微软雅黑" panose="020B0503020204020204" pitchFamily="34" charset="-122"/>
                <a:ea typeface="微软雅黑" panose="020B0503020204020204" pitchFamily="34" charset="-122"/>
              </a:rPr>
              <a:t>Wechat</a:t>
            </a:r>
            <a:r>
              <a:rPr lang="en-US" altLang="zh-CN" sz="2000" dirty="0">
                <a:solidFill>
                  <a:schemeClr val="bg1"/>
                </a:solidFill>
                <a:latin typeface="微软雅黑" panose="020B0503020204020204" pitchFamily="34" charset="-122"/>
                <a:ea typeface="微软雅黑" panose="020B0503020204020204" pitchFamily="34" charset="-122"/>
              </a:rPr>
              <a:t>/QQ icon in the log in page. You can log in using your </a:t>
            </a:r>
            <a:r>
              <a:rPr lang="en-US" altLang="zh-CN" sz="2000" dirty="0" err="1">
                <a:solidFill>
                  <a:schemeClr val="bg1"/>
                </a:solidFill>
                <a:latin typeface="微软雅黑" panose="020B0503020204020204" pitchFamily="34" charset="-122"/>
                <a:ea typeface="微软雅黑" panose="020B0503020204020204" pitchFamily="34" charset="-122"/>
              </a:rPr>
              <a:t>wechat</a:t>
            </a:r>
            <a:r>
              <a:rPr lang="en-US" altLang="zh-CN" sz="2000" dirty="0">
                <a:solidFill>
                  <a:schemeClr val="bg1"/>
                </a:solidFill>
                <a:latin typeface="微软雅黑" panose="020B0503020204020204" pitchFamily="34" charset="-122"/>
                <a:ea typeface="微软雅黑" panose="020B0503020204020204" pitchFamily="34" charset="-122"/>
              </a:rPr>
              <a:t>/QQ account after authorizing </a:t>
            </a:r>
            <a:r>
              <a:rPr lang="en-US" altLang="zh-CN" sz="2000" dirty="0" err="1">
                <a:solidFill>
                  <a:schemeClr val="bg1"/>
                </a:solidFill>
                <a:latin typeface="微软雅黑" panose="020B0503020204020204" pitchFamily="34" charset="-122"/>
                <a:ea typeface="微软雅黑" panose="020B0503020204020204" pitchFamily="34" charset="-122"/>
              </a:rPr>
              <a:t>it.</a:t>
            </a:r>
            <a:r>
              <a:rPr lang="en-US" altLang="zh-CN" sz="1800" dirty="0" err="1">
                <a:solidFill>
                  <a:schemeClr val="bg1"/>
                </a:solidFill>
                <a:latin typeface="微软雅黑" panose="020B0503020204020204" pitchFamily="34" charset="-122"/>
                <a:ea typeface="微软雅黑" panose="020B0503020204020204" pitchFamily="34" charset="-122"/>
              </a:rPr>
              <a:t>If</a:t>
            </a:r>
            <a:r>
              <a:rPr lang="en-US" altLang="zh-CN" sz="1800" dirty="0">
                <a:solidFill>
                  <a:schemeClr val="bg1"/>
                </a:solidFill>
                <a:latin typeface="微软雅黑" panose="020B0503020204020204" pitchFamily="34" charset="-122"/>
                <a:ea typeface="微软雅黑" panose="020B0503020204020204" pitchFamily="34" charset="-122"/>
              </a:rPr>
              <a:t> you</a:t>
            </a:r>
            <a:r>
              <a:rPr lang="zh-CN" altLang="en-US" sz="1800" dirty="0">
                <a:solidFill>
                  <a:schemeClr val="bg1"/>
                </a:solidFill>
                <a:latin typeface="微软雅黑" panose="020B0503020204020204" pitchFamily="34" charset="-122"/>
                <a:ea typeface="微软雅黑" panose="020B0503020204020204" pitchFamily="34" charset="-122"/>
              </a:rPr>
              <a:t> </a:t>
            </a:r>
            <a:r>
              <a:rPr lang="en-US" altLang="zh-CN" sz="1800" dirty="0">
                <a:solidFill>
                  <a:schemeClr val="bg1"/>
                </a:solidFill>
                <a:latin typeface="微软雅黑" panose="020B0503020204020204" pitchFamily="34" charset="-122"/>
                <a:ea typeface="微软雅黑" panose="020B0503020204020204" pitchFamily="34" charset="-122"/>
              </a:rPr>
              <a:t>are</a:t>
            </a:r>
            <a:r>
              <a:rPr lang="zh-CN" altLang="en-US" sz="1800" dirty="0">
                <a:solidFill>
                  <a:schemeClr val="bg1"/>
                </a:solidFill>
                <a:latin typeface="微软雅黑" panose="020B0503020204020204" pitchFamily="34" charset="-122"/>
                <a:ea typeface="微软雅黑" panose="020B0503020204020204" pitchFamily="34" charset="-122"/>
              </a:rPr>
              <a:t> </a:t>
            </a:r>
            <a:r>
              <a:rPr lang="en-US" altLang="zh-CN" sz="1800" dirty="0">
                <a:solidFill>
                  <a:schemeClr val="bg1"/>
                </a:solidFill>
                <a:latin typeface="微软雅黑" panose="020B0503020204020204" pitchFamily="34" charset="-122"/>
                <a:ea typeface="微软雅黑" panose="020B0503020204020204" pitchFamily="34" charset="-122"/>
              </a:rPr>
              <a:t>using</a:t>
            </a:r>
            <a:r>
              <a:rPr lang="zh-CN" altLang="en-US" sz="1800" dirty="0">
                <a:solidFill>
                  <a:schemeClr val="bg1"/>
                </a:solidFill>
                <a:latin typeface="微软雅黑" panose="020B0503020204020204" pitchFamily="34" charset="-122"/>
                <a:ea typeface="微软雅黑" panose="020B0503020204020204" pitchFamily="34" charset="-122"/>
              </a:rPr>
              <a:t> </a:t>
            </a:r>
            <a:r>
              <a:rPr lang="en-US" altLang="zh-CN" sz="1800" dirty="0" err="1">
                <a:solidFill>
                  <a:schemeClr val="bg1"/>
                </a:solidFill>
                <a:latin typeface="微软雅黑" panose="020B0503020204020204" pitchFamily="34" charset="-122"/>
                <a:ea typeface="微软雅黑" panose="020B0503020204020204" pitchFamily="34" charset="-122"/>
              </a:rPr>
              <a:t>iPhone,you</a:t>
            </a:r>
            <a:r>
              <a:rPr lang="en-US" altLang="zh-CN" sz="1800" dirty="0">
                <a:solidFill>
                  <a:schemeClr val="bg1"/>
                </a:solidFill>
                <a:latin typeface="微软雅黑" panose="020B0503020204020204" pitchFamily="34" charset="-122"/>
                <a:ea typeface="微软雅黑" panose="020B0503020204020204" pitchFamily="34" charset="-122"/>
              </a:rPr>
              <a:t> can also log </a:t>
            </a:r>
            <a:r>
              <a:rPr lang="en-US" altLang="zh-CN" sz="1800">
                <a:solidFill>
                  <a:schemeClr val="bg1"/>
                </a:solidFill>
                <a:latin typeface="微软雅黑" panose="020B0503020204020204" pitchFamily="34" charset="-122"/>
                <a:ea typeface="微软雅黑" panose="020B0503020204020204" pitchFamily="34" charset="-122"/>
              </a:rPr>
              <a:t>in with Apple ID.</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137" name="注册/登录/找回密码"/>
          <p:cNvSpPr/>
          <p:nvPr/>
        </p:nvSpPr>
        <p:spPr>
          <a:xfrm>
            <a:off x="1781300" y="913989"/>
            <a:ext cx="455993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sz="2400" dirty="0">
                <a:solidFill>
                  <a:schemeClr val="bg1"/>
                </a:solidFill>
                <a:latin typeface="微软雅黑" panose="020B0503020204020204" pitchFamily="34" charset="-122"/>
                <a:ea typeface="微软雅黑" panose="020B0503020204020204" pitchFamily="34" charset="-122"/>
                <a:sym typeface="+mn-ea"/>
              </a:rPr>
              <a:t>Register</a:t>
            </a:r>
            <a:r>
              <a:rPr sz="2400" dirty="0">
                <a:solidFill>
                  <a:schemeClr val="bg1"/>
                </a:solidFill>
                <a:latin typeface="微软雅黑" panose="020B0503020204020204" pitchFamily="34" charset="-122"/>
                <a:ea typeface="微软雅黑" panose="020B0503020204020204" pitchFamily="34" charset="-122"/>
                <a:sym typeface="+mn-ea"/>
              </a:rPr>
              <a:t>/</a:t>
            </a:r>
            <a:r>
              <a:rPr lang="en-US" sz="2400" dirty="0">
                <a:solidFill>
                  <a:schemeClr val="bg1"/>
                </a:solidFill>
                <a:latin typeface="微软雅黑" panose="020B0503020204020204" pitchFamily="34" charset="-122"/>
                <a:ea typeface="微软雅黑" panose="020B0503020204020204" pitchFamily="34" charset="-122"/>
                <a:sym typeface="+mn-ea"/>
              </a:rPr>
              <a:t>Log in</a:t>
            </a:r>
            <a:r>
              <a:rPr sz="2400" dirty="0">
                <a:solidFill>
                  <a:schemeClr val="bg1"/>
                </a:solidFill>
                <a:latin typeface="微软雅黑" panose="020B0503020204020204" pitchFamily="34" charset="-122"/>
                <a:ea typeface="微软雅黑" panose="020B0503020204020204" pitchFamily="34" charset="-122"/>
                <a:sym typeface="+mn-ea"/>
              </a:rPr>
              <a:t>/</a:t>
            </a:r>
            <a:r>
              <a:rPr lang="en-US" sz="2400" dirty="0">
                <a:solidFill>
                  <a:schemeClr val="bg1"/>
                </a:solidFill>
                <a:latin typeface="微软雅黑" panose="020B0503020204020204" pitchFamily="34" charset="-122"/>
                <a:ea typeface="微软雅黑" panose="020B0503020204020204" pitchFamily="34" charset="-122"/>
                <a:sym typeface="+mn-ea"/>
              </a:rPr>
              <a:t>Forgot Password</a:t>
            </a:r>
            <a:endParaRPr sz="2400" dirty="0">
              <a:solidFill>
                <a:schemeClr val="bg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72B0A99B-44C6-48CD-A3BB-77D45E4AD3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373" y="2044934"/>
            <a:ext cx="3238918" cy="7013338"/>
          </a:xfrm>
          <a:prstGeom prst="rect">
            <a:avLst/>
          </a:prstGeom>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NO.3"/>
          <p:cNvSpPr/>
          <p:nvPr/>
        </p:nvSpPr>
        <p:spPr>
          <a:xfrm>
            <a:off x="325207"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4.2</a:t>
            </a:r>
            <a:endParaRPr dirty="0">
              <a:latin typeface="微软雅黑" panose="020B0503020204020204" pitchFamily="34" charset="-122"/>
              <a:ea typeface="微软雅黑" panose="020B0503020204020204" pitchFamily="34" charset="-122"/>
            </a:endParaRPr>
          </a:p>
        </p:txBody>
      </p:sp>
      <p:sp>
        <p:nvSpPr>
          <p:cNvPr id="220" name="控制设备"/>
          <p:cNvSpPr/>
          <p:nvPr/>
        </p:nvSpPr>
        <p:spPr>
          <a:xfrm>
            <a:off x="1696130" y="947044"/>
            <a:ext cx="413512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Device Control-Group Control</a:t>
            </a:r>
          </a:p>
        </p:txBody>
      </p:sp>
      <p:sp>
        <p:nvSpPr>
          <p:cNvPr id="15" name="文本框 14"/>
          <p:cNvSpPr txBox="1"/>
          <p:nvPr/>
        </p:nvSpPr>
        <p:spPr>
          <a:xfrm>
            <a:off x="12243464" y="1268140"/>
            <a:ext cx="4429746" cy="6564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lnSpc>
                <a:spcPct val="150000"/>
              </a:lnSpc>
              <a:buFontTx/>
              <a:buAutoNum type="arabicPeriod"/>
            </a:pPr>
            <a:r>
              <a:rPr lang="zh-CN" altLang="en-US" sz="2000" dirty="0">
                <a:solidFill>
                  <a:schemeClr val="bg1"/>
                </a:solidFill>
                <a:latin typeface="微软雅黑" panose="020B0503020204020204" pitchFamily="34" charset="-122"/>
                <a:cs typeface="Helvetica"/>
                <a:sym typeface="+mn-ea"/>
              </a:rPr>
              <a:t>Click "Create Group" on the </a:t>
            </a:r>
            <a:r>
              <a:rPr lang="en-US" altLang="zh-CN" sz="2000" dirty="0">
                <a:solidFill>
                  <a:schemeClr val="bg1"/>
                </a:solidFill>
                <a:latin typeface="微软雅黑" panose="020B0503020204020204" pitchFamily="34" charset="-122"/>
                <a:cs typeface="Helvetica"/>
                <a:sym typeface="+mn-ea"/>
              </a:rPr>
              <a:t>device editing</a:t>
            </a:r>
            <a:r>
              <a:rPr lang="zh-CN" altLang="en-US" sz="2000" dirty="0">
                <a:solidFill>
                  <a:schemeClr val="bg1"/>
                </a:solidFill>
                <a:latin typeface="微软雅黑" panose="020B0503020204020204" pitchFamily="34" charset="-122"/>
                <a:cs typeface="Helvetica"/>
                <a:sym typeface="+mn-ea"/>
              </a:rPr>
              <a:t> page</a:t>
            </a:r>
            <a:r>
              <a:rPr lang="en-US" altLang="zh-CN" sz="2000" dirty="0">
                <a:solidFill>
                  <a:schemeClr val="bg1"/>
                </a:solidFill>
                <a:latin typeface="微软雅黑" panose="020B0503020204020204" pitchFamily="34" charset="-122"/>
                <a:cs typeface="Helvetica"/>
                <a:sym typeface="+mn-ea"/>
              </a:rPr>
              <a:t>.</a:t>
            </a:r>
          </a:p>
          <a:p>
            <a:pPr marL="457200" indent="-457200" algn="l">
              <a:lnSpc>
                <a:spcPct val="150000"/>
              </a:lnSpc>
              <a:buFontTx/>
              <a:buAutoNum type="arabicPeriod"/>
            </a:pPr>
            <a:r>
              <a:rPr lang="en-US" altLang="zh-CN" sz="2000" dirty="0">
                <a:solidFill>
                  <a:schemeClr val="bg1"/>
                </a:solidFill>
                <a:latin typeface="微软雅黑" panose="020B0503020204020204" pitchFamily="34" charset="-122"/>
                <a:cs typeface="Helvetica"/>
                <a:sym typeface="+mn-ea"/>
              </a:rPr>
              <a:t>The page will show the devices with the same type that can be created into one group. After selecting the devices, click “Confirm”, then enter the group name, and click “Save” to complete.</a:t>
            </a:r>
            <a:endParaRPr lang="en-US" altLang="zh-CN" sz="2000" dirty="0">
              <a:solidFill>
                <a:schemeClr val="bg1"/>
              </a:solidFill>
              <a:latin typeface="微软雅黑" panose="020B0503020204020204" pitchFamily="34" charset="-122"/>
              <a:cs typeface="Helvetica"/>
            </a:endParaRPr>
          </a:p>
          <a:p>
            <a:pPr marL="457200" indent="-457200" algn="l">
              <a:lnSpc>
                <a:spcPct val="150000"/>
              </a:lnSpc>
              <a:buFontTx/>
              <a:buAutoNum type="arabicPeriod"/>
            </a:pPr>
            <a:r>
              <a:rPr lang="en-US" altLang="zh-CN" sz="2000" dirty="0">
                <a:solidFill>
                  <a:schemeClr val="bg1"/>
                </a:solidFill>
                <a:latin typeface="微软雅黑" panose="020B0503020204020204" pitchFamily="34" charset="-122"/>
                <a:cs typeface="Helvetica"/>
              </a:rPr>
              <a:t>After the group is successfully created, it will automatically jump to the group control panel. You can now control these devices in a group.</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797" y="2190834"/>
            <a:ext cx="3129742" cy="677693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2539" y="2190834"/>
            <a:ext cx="3129742" cy="6776936"/>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2281" y="2190834"/>
            <a:ext cx="3129742" cy="6776936"/>
          </a:xfrm>
          <a:prstGeom prst="rect">
            <a:avLst/>
          </a:prstGeom>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NO.3"/>
          <p:cNvSpPr/>
          <p:nvPr/>
        </p:nvSpPr>
        <p:spPr>
          <a:xfrm>
            <a:off x="325206" y="910529"/>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4.2</a:t>
            </a:r>
            <a:endParaRPr dirty="0">
              <a:latin typeface="微软雅黑" panose="020B0503020204020204" pitchFamily="34" charset="-122"/>
              <a:ea typeface="微软雅黑" panose="020B0503020204020204" pitchFamily="34" charset="-122"/>
            </a:endParaRPr>
          </a:p>
        </p:txBody>
      </p:sp>
      <p:sp>
        <p:nvSpPr>
          <p:cNvPr id="220" name="控制设备"/>
          <p:cNvSpPr/>
          <p:nvPr/>
        </p:nvSpPr>
        <p:spPr>
          <a:xfrm>
            <a:off x="1775796" y="967362"/>
            <a:ext cx="413512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Device Control-Group Control</a:t>
            </a:r>
          </a:p>
        </p:txBody>
      </p:sp>
      <p:sp>
        <p:nvSpPr>
          <p:cNvPr id="15" name="文本框 14"/>
          <p:cNvSpPr txBox="1"/>
          <p:nvPr/>
        </p:nvSpPr>
        <p:spPr>
          <a:xfrm>
            <a:off x="11912252" y="1937374"/>
            <a:ext cx="3954784" cy="4718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50000"/>
              </a:lnSpc>
            </a:pPr>
            <a:r>
              <a:rPr lang="en-US" altLang="zh-CN" sz="2000" dirty="0">
                <a:solidFill>
                  <a:schemeClr val="bg1"/>
                </a:solidFill>
                <a:latin typeface="微软雅黑" panose="020B0503020204020204" pitchFamily="34" charset="-122"/>
                <a:cs typeface="Helvetica"/>
              </a:rPr>
              <a:t>4. </a:t>
            </a:r>
            <a:r>
              <a:rPr lang="en-US" altLang="zh-CN" sz="2000" dirty="0">
                <a:solidFill>
                  <a:schemeClr val="bg1"/>
                </a:solidFill>
                <a:latin typeface="微软雅黑" panose="020B0503020204020204" pitchFamily="34" charset="-122"/>
                <a:cs typeface="Helvetica"/>
                <a:sym typeface="+mn-ea"/>
              </a:rPr>
              <a:t>The group will be shown in “All Devices</a:t>
            </a:r>
            <a:r>
              <a:rPr lang="zh-CN" altLang="en-US" sz="2000" dirty="0">
                <a:solidFill>
                  <a:schemeClr val="bg1"/>
                </a:solidFill>
                <a:latin typeface="微软雅黑" panose="020B0503020204020204" pitchFamily="34" charset="-122"/>
                <a:cs typeface="Helvetica"/>
                <a:sym typeface="+mn-ea"/>
              </a:rPr>
              <a:t>" </a:t>
            </a:r>
            <a:r>
              <a:rPr lang="en-US" altLang="zh-CN" sz="2000" dirty="0">
                <a:solidFill>
                  <a:schemeClr val="bg1"/>
                </a:solidFill>
                <a:latin typeface="微软雅黑" panose="020B0503020204020204" pitchFamily="34" charset="-122"/>
                <a:cs typeface="Helvetica"/>
                <a:sym typeface="+mn-ea"/>
              </a:rPr>
              <a:t>after being created</a:t>
            </a:r>
            <a:r>
              <a:rPr lang="zh-CN" altLang="en-US" sz="2000" dirty="0">
                <a:solidFill>
                  <a:schemeClr val="bg1"/>
                </a:solidFill>
                <a:latin typeface="微软雅黑" panose="020B0503020204020204" pitchFamily="34" charset="-122"/>
                <a:cs typeface="Helvetica"/>
                <a:sym typeface="+mn-ea"/>
              </a:rPr>
              <a:t>, </a:t>
            </a:r>
            <a:r>
              <a:rPr lang="en-US" altLang="zh-CN" sz="2000" dirty="0">
                <a:solidFill>
                  <a:schemeClr val="bg1"/>
                </a:solidFill>
                <a:latin typeface="微软雅黑" panose="020B0503020204020204" pitchFamily="34" charset="-122"/>
                <a:cs typeface="Helvetica"/>
                <a:sym typeface="+mn-ea"/>
              </a:rPr>
              <a:t>and you can easily control it thourgh Home page</a:t>
            </a:r>
            <a:r>
              <a:rPr lang="zh-CN" altLang="en-US" sz="2000" dirty="0">
                <a:solidFill>
                  <a:schemeClr val="bg1"/>
                </a:solidFill>
                <a:latin typeface="微软雅黑" panose="020B0503020204020204" pitchFamily="34" charset="-122"/>
                <a:cs typeface="Helvetica"/>
                <a:sym typeface="+mn-ea"/>
              </a:rPr>
              <a:t>;</a:t>
            </a:r>
            <a:endParaRPr lang="en-US" altLang="zh-CN" sz="2000" dirty="0">
              <a:solidFill>
                <a:schemeClr val="bg1"/>
              </a:solidFill>
              <a:latin typeface="微软雅黑" panose="020B0503020204020204" pitchFamily="34" charset="-122"/>
              <a:cs typeface="Helvetica"/>
            </a:endParaRPr>
          </a:p>
          <a:p>
            <a:pPr algn="l">
              <a:lnSpc>
                <a:spcPct val="150000"/>
              </a:lnSpc>
            </a:pPr>
            <a:r>
              <a:rPr lang="en-US" altLang="zh-CN" sz="2000" dirty="0">
                <a:solidFill>
                  <a:schemeClr val="bg1"/>
                </a:solidFill>
                <a:latin typeface="微软雅黑" panose="020B0503020204020204" pitchFamily="34" charset="-122"/>
                <a:cs typeface="Helvetica"/>
              </a:rPr>
              <a:t>5. After entering the group control panel, you can click “✏” in the upper right corner to edit the group information, and to delete this group by clicking “Dismiss Group”.</a:t>
            </a:r>
          </a:p>
        </p:txBody>
      </p:sp>
      <p:sp>
        <p:nvSpPr>
          <p:cNvPr id="12" name="图1"/>
          <p:cNvSpPr/>
          <p:nvPr/>
        </p:nvSpPr>
        <p:spPr>
          <a:xfrm>
            <a:off x="4329129" y="9264637"/>
            <a:ext cx="413575" cy="333425"/>
          </a:xfrm>
          <a:prstGeom prst="rect">
            <a:avLst/>
          </a:prstGeom>
          <a:ln w="12700">
            <a:miter lim="400000"/>
          </a:ln>
        </p:spPr>
        <p:txBody>
          <a:bodyPr wrap="none" lIns="50800" tIns="50800" rIns="50800" bIns="50800" anchor="ctr">
            <a:spAutoFit/>
          </a:bodyPr>
          <a:lstStyle>
            <a:lvl1pPr>
              <a:defRPr sz="1500" b="1">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图</a:t>
            </a:r>
            <a:r>
              <a:rPr lang="en-US" altLang="zh-CN" dirty="0">
                <a:latin typeface="微软雅黑" panose="020B0503020204020204" pitchFamily="34" charset="-122"/>
                <a:ea typeface="微软雅黑" panose="020B0503020204020204" pitchFamily="34" charset="-122"/>
              </a:rPr>
              <a:t>1</a:t>
            </a:r>
            <a:endParaRPr dirty="0">
              <a:latin typeface="微软雅黑" panose="020B0503020204020204" pitchFamily="34" charset="-122"/>
              <a:ea typeface="微软雅黑" panose="020B0503020204020204" pitchFamily="34" charset="-122"/>
            </a:endParaRPr>
          </a:p>
        </p:txBody>
      </p:sp>
      <p:sp>
        <p:nvSpPr>
          <p:cNvPr id="13" name="图1"/>
          <p:cNvSpPr/>
          <p:nvPr/>
        </p:nvSpPr>
        <p:spPr>
          <a:xfrm>
            <a:off x="8210932" y="9264637"/>
            <a:ext cx="413575" cy="333425"/>
          </a:xfrm>
          <a:prstGeom prst="rect">
            <a:avLst/>
          </a:prstGeom>
          <a:ln w="12700">
            <a:miter lim="400000"/>
          </a:ln>
        </p:spPr>
        <p:txBody>
          <a:bodyPr wrap="none" lIns="50800" tIns="50800" rIns="50800" bIns="50800" anchor="ctr">
            <a:spAutoFit/>
          </a:bodyPr>
          <a:lstStyle>
            <a:lvl1pPr>
              <a:defRPr sz="1500" b="1">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图</a:t>
            </a:r>
            <a:r>
              <a:rPr lang="en-US" altLang="zh-CN" dirty="0">
                <a:latin typeface="微软雅黑" panose="020B0503020204020204" pitchFamily="34" charset="-122"/>
                <a:ea typeface="微软雅黑" panose="020B0503020204020204" pitchFamily="34" charset="-122"/>
              </a:rPr>
              <a:t>2</a:t>
            </a:r>
            <a:endParaRPr dirty="0">
              <a:latin typeface="微软雅黑" panose="020B0503020204020204" pitchFamily="34" charset="-122"/>
              <a:ea typeface="微软雅黑" panose="020B0503020204020204" pitchFamily="34" charset="-122"/>
            </a:endParaRPr>
          </a:p>
        </p:txBody>
      </p:sp>
      <p:sp>
        <p:nvSpPr>
          <p:cNvPr id="16" name="图1"/>
          <p:cNvSpPr/>
          <p:nvPr/>
        </p:nvSpPr>
        <p:spPr>
          <a:xfrm>
            <a:off x="12093179" y="9264637"/>
            <a:ext cx="413575" cy="333425"/>
          </a:xfrm>
          <a:prstGeom prst="rect">
            <a:avLst/>
          </a:prstGeom>
          <a:ln w="12700">
            <a:miter lim="400000"/>
          </a:ln>
        </p:spPr>
        <p:txBody>
          <a:bodyPr wrap="none" lIns="50800" tIns="50800" rIns="50800" bIns="50800" anchor="ctr">
            <a:spAutoFit/>
          </a:bodyPr>
          <a:lstStyle>
            <a:lvl1pPr>
              <a:defRPr sz="1500" b="1">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图</a:t>
            </a:r>
            <a:r>
              <a:rPr lang="en-US" altLang="zh-CN" dirty="0">
                <a:latin typeface="微软雅黑" panose="020B0503020204020204" pitchFamily="34" charset="-122"/>
                <a:ea typeface="微软雅黑" panose="020B0503020204020204" pitchFamily="34" charset="-122"/>
              </a:rPr>
              <a:t>3</a:t>
            </a:r>
            <a:endParaRPr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796" y="2240984"/>
            <a:ext cx="2873119" cy="622126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0201" y="2240984"/>
            <a:ext cx="2873119" cy="622126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7606" y="2240984"/>
            <a:ext cx="2873119" cy="6221260"/>
          </a:xfrm>
          <a:prstGeom prst="rect">
            <a:avLst/>
          </a:prstGeom>
        </p:spPr>
      </p:pic>
      <p:sp>
        <p:nvSpPr>
          <p:cNvPr id="17" name="矩形 16"/>
          <p:cNvSpPr/>
          <p:nvPr/>
        </p:nvSpPr>
        <p:spPr>
          <a:xfrm>
            <a:off x="1611253" y="4146115"/>
            <a:ext cx="1407520" cy="876821"/>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8" name="矩形 17"/>
          <p:cNvSpPr/>
          <p:nvPr/>
        </p:nvSpPr>
        <p:spPr>
          <a:xfrm>
            <a:off x="6901841" y="2530258"/>
            <a:ext cx="435764" cy="450937"/>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910528"/>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23544" y="965394"/>
            <a:ext cx="256794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Smart-Automation</a:t>
            </a:r>
          </a:p>
        </p:txBody>
      </p:sp>
      <p:sp>
        <p:nvSpPr>
          <p:cNvPr id="226" name="智能场景可支持设备在不同情况下执行相应动作，主要支持的执行条件有：  1.温度…"/>
          <p:cNvSpPr/>
          <p:nvPr/>
        </p:nvSpPr>
        <p:spPr>
          <a:xfrm>
            <a:off x="10525529" y="1748693"/>
            <a:ext cx="4095186" cy="6511526"/>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Under </a:t>
            </a:r>
            <a:r>
              <a:rPr lang="zh-CN" altLang="en-US" sz="2000" dirty="0">
                <a:solidFill>
                  <a:schemeClr val="bg1"/>
                </a:solidFill>
                <a:latin typeface="微软雅黑" panose="020B0503020204020204" pitchFamily="34" charset="-122"/>
                <a:ea typeface="微软雅黑" panose="020B0503020204020204" pitchFamily="34" charset="-122"/>
              </a:rPr>
              <a:t>"Automation" </a:t>
            </a:r>
            <a:r>
              <a:rPr lang="en-US" altLang="zh-CN" sz="2000" dirty="0">
                <a:solidFill>
                  <a:schemeClr val="bg1"/>
                </a:solidFill>
                <a:latin typeface="微软雅黑" panose="020B0503020204020204" pitchFamily="34" charset="-122"/>
                <a:ea typeface="微软雅黑" panose="020B0503020204020204" pitchFamily="34" charset="-122"/>
              </a:rPr>
              <a:t>in</a:t>
            </a:r>
            <a:r>
              <a:rPr lang="zh-CN" altLang="en-US" sz="2000" dirty="0">
                <a:solidFill>
                  <a:schemeClr val="bg1"/>
                </a:solidFill>
                <a:latin typeface="微软雅黑" panose="020B0503020204020204" pitchFamily="34" charset="-122"/>
                <a:ea typeface="微软雅黑" panose="020B0503020204020204" pitchFamily="34" charset="-122"/>
              </a:rPr>
              <a:t> the "Smart" page, click "Add Automation" or "+" </a:t>
            </a:r>
            <a:r>
              <a:rPr lang="en-US" altLang="zh-CN" sz="2000" dirty="0">
                <a:solidFill>
                  <a:schemeClr val="bg1"/>
                </a:solidFill>
                <a:latin typeface="微软雅黑" panose="020B0503020204020204" pitchFamily="34" charset="-122"/>
                <a:ea typeface="微软雅黑" panose="020B0503020204020204" pitchFamily="34" charset="-122"/>
              </a:rPr>
              <a:t>on </a:t>
            </a:r>
            <a:r>
              <a:rPr lang="zh-CN" altLang="en-US" sz="2000" dirty="0">
                <a:solidFill>
                  <a:schemeClr val="bg1"/>
                </a:solidFill>
                <a:latin typeface="微软雅黑" panose="020B0503020204020204" pitchFamily="34" charset="-122"/>
                <a:ea typeface="微软雅黑" panose="020B0503020204020204" pitchFamily="34" charset="-122"/>
              </a:rPr>
              <a:t>the upper right corner to enter the "Smart Settings" page.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By c</a:t>
            </a:r>
            <a:r>
              <a:rPr dirty="0">
                <a:solidFill>
                  <a:schemeClr val="bg1"/>
                </a:solidFill>
                <a:latin typeface="微软雅黑" panose="020B0503020204020204" pitchFamily="34" charset="-122"/>
                <a:ea typeface="微软雅黑" panose="020B0503020204020204" pitchFamily="34" charset="-122"/>
                <a:sym typeface="+mn-ea"/>
              </a:rPr>
              <a:t>lick</a:t>
            </a:r>
            <a:r>
              <a:rPr lang="en-US" dirty="0">
                <a:solidFill>
                  <a:schemeClr val="bg1"/>
                </a:solidFill>
                <a:latin typeface="微软雅黑" panose="020B0503020204020204" pitchFamily="34" charset="-122"/>
                <a:ea typeface="微软雅黑" panose="020B0503020204020204" pitchFamily="34" charset="-122"/>
                <a:sym typeface="+mn-ea"/>
              </a:rPr>
              <a:t>ing</a:t>
            </a:r>
            <a:r>
              <a:rPr dirty="0">
                <a:solidFill>
                  <a:schemeClr val="bg1"/>
                </a:solidFill>
                <a:latin typeface="微软雅黑" panose="020B0503020204020204" pitchFamily="34" charset="-122"/>
                <a:ea typeface="微软雅黑" panose="020B0503020204020204" pitchFamily="34" charset="-122"/>
                <a:sym typeface="+mn-ea"/>
              </a:rPr>
              <a:t> "Add </a:t>
            </a:r>
            <a:r>
              <a:rPr lang="en-US" dirty="0">
                <a:solidFill>
                  <a:schemeClr val="bg1"/>
                </a:solidFill>
                <a:latin typeface="微软雅黑" panose="020B0503020204020204" pitchFamily="34" charset="-122"/>
                <a:ea typeface="微软雅黑" panose="020B0503020204020204" pitchFamily="34" charset="-122"/>
                <a:sym typeface="+mn-ea"/>
              </a:rPr>
              <a:t>C</a:t>
            </a:r>
            <a:r>
              <a:rPr dirty="0">
                <a:solidFill>
                  <a:schemeClr val="bg1"/>
                </a:solidFill>
                <a:latin typeface="微软雅黑" panose="020B0503020204020204" pitchFamily="34" charset="-122"/>
                <a:ea typeface="微软雅黑" panose="020B0503020204020204" pitchFamily="34" charset="-122"/>
                <a:sym typeface="+mn-ea"/>
              </a:rPr>
              <a:t>ondition"</a:t>
            </a:r>
            <a:r>
              <a:rPr lang="en-US" dirty="0">
                <a:solidFill>
                  <a:schemeClr val="bg1"/>
                </a:solidFill>
                <a:latin typeface="微软雅黑" panose="020B0503020204020204" pitchFamily="34" charset="-122"/>
                <a:ea typeface="微软雅黑" panose="020B0503020204020204" pitchFamily="34" charset="-122"/>
                <a:sym typeface="+mn-ea"/>
              </a:rPr>
              <a:t>. you can add multiple conditions </a:t>
            </a:r>
            <a:r>
              <a:rPr dirty="0">
                <a:solidFill>
                  <a:schemeClr val="bg1"/>
                </a:solidFill>
                <a:latin typeface="微软雅黑" panose="020B0503020204020204" pitchFamily="34" charset="-122"/>
                <a:ea typeface="微软雅黑" panose="020B0503020204020204" pitchFamily="34" charset="-122"/>
                <a:sym typeface="+mn-ea"/>
              </a:rPr>
              <a:t>(</a:t>
            </a:r>
            <a:r>
              <a:rPr lang="en-US" dirty="0">
                <a:solidFill>
                  <a:srgbClr val="FFFF00"/>
                </a:solidFill>
                <a:latin typeface="微软雅黑" panose="020B0503020204020204" pitchFamily="34" charset="-122"/>
                <a:ea typeface="微软雅黑" panose="020B0503020204020204" pitchFamily="34" charset="-122"/>
                <a:sym typeface="+mn-ea"/>
              </a:rPr>
              <a:t>you can not add other conditions with</a:t>
            </a:r>
            <a:r>
              <a:rPr dirty="0">
                <a:solidFill>
                  <a:srgbClr val="FFFF00"/>
                </a:solidFill>
                <a:latin typeface="微软雅黑" panose="020B0503020204020204" pitchFamily="34" charset="-122"/>
                <a:ea typeface="微软雅黑" panose="020B0503020204020204" pitchFamily="34" charset="-122"/>
                <a:sym typeface="+mn-ea"/>
              </a:rPr>
              <a:t> "</a:t>
            </a:r>
            <a:r>
              <a:rPr lang="en-US" dirty="0">
                <a:solidFill>
                  <a:srgbClr val="FFFF00"/>
                </a:solidFill>
                <a:latin typeface="微软雅黑" panose="020B0503020204020204" pitchFamily="34" charset="-122"/>
                <a:ea typeface="微软雅黑" panose="020B0503020204020204" pitchFamily="34" charset="-122"/>
                <a:sym typeface="+mn-ea"/>
              </a:rPr>
              <a:t>C</a:t>
            </a:r>
            <a:r>
              <a:rPr dirty="0">
                <a:solidFill>
                  <a:srgbClr val="FFFF00"/>
                </a:solidFill>
                <a:latin typeface="微软雅黑" panose="020B0503020204020204" pitchFamily="34" charset="-122"/>
                <a:ea typeface="微软雅黑" panose="020B0503020204020204" pitchFamily="34" charset="-122"/>
                <a:sym typeface="+mn-ea"/>
              </a:rPr>
              <a:t>lick to execute"</a:t>
            </a:r>
            <a:r>
              <a:rPr dirty="0">
                <a:solidFill>
                  <a:schemeClr val="bg1"/>
                </a:solidFill>
                <a:latin typeface="微软雅黑" panose="020B0503020204020204" pitchFamily="34" charset="-122"/>
                <a:ea typeface="微软雅黑" panose="020B0503020204020204" pitchFamily="34" charset="-122"/>
                <a:sym typeface="+mn-ea"/>
              </a:rPr>
              <a:t>),</a:t>
            </a:r>
            <a:r>
              <a:rPr dirty="0">
                <a:solidFill>
                  <a:srgbClr val="FFFF00"/>
                </a:solidFill>
                <a:latin typeface="微软雅黑" panose="020B0503020204020204" pitchFamily="34" charset="-122"/>
                <a:ea typeface="微软雅黑" panose="020B0503020204020204" pitchFamily="34" charset="-122"/>
                <a:sym typeface="+mn-ea"/>
              </a:rPr>
              <a:t> </a:t>
            </a:r>
            <a:r>
              <a:rPr lang="en-US" dirty="0">
                <a:solidFill>
                  <a:schemeClr val="bg1"/>
                </a:solidFill>
                <a:latin typeface="微软雅黑" panose="020B0503020204020204" pitchFamily="34" charset="-122"/>
                <a:ea typeface="微软雅黑" panose="020B0503020204020204" pitchFamily="34" charset="-122"/>
                <a:sym typeface="+mn-ea"/>
              </a:rPr>
              <a:t>and </a:t>
            </a:r>
            <a:r>
              <a:rPr dirty="0">
                <a:solidFill>
                  <a:schemeClr val="bg1"/>
                </a:solidFill>
                <a:latin typeface="微软雅黑" panose="020B0503020204020204" pitchFamily="34" charset="-122"/>
                <a:ea typeface="微软雅黑" panose="020B0503020204020204" pitchFamily="34" charset="-122"/>
                <a:sym typeface="+mn-ea"/>
              </a:rPr>
              <a:t>multiple tasks (</a:t>
            </a:r>
            <a:r>
              <a:rPr dirty="0">
                <a:solidFill>
                  <a:srgbClr val="FFFF00"/>
                </a:solidFill>
                <a:latin typeface="微软雅黑" panose="020B0503020204020204" pitchFamily="34" charset="-122"/>
                <a:ea typeface="微软雅黑" panose="020B0503020204020204" pitchFamily="34" charset="-122"/>
                <a:sym typeface="+mn-ea"/>
              </a:rPr>
              <a:t>you can also select a "</a:t>
            </a:r>
            <a:r>
              <a:rPr lang="en-US" dirty="0">
                <a:solidFill>
                  <a:srgbClr val="FFFF00"/>
                </a:solidFill>
                <a:latin typeface="微软雅黑" panose="020B0503020204020204" pitchFamily="34" charset="-122"/>
                <a:ea typeface="微软雅黑" panose="020B0503020204020204" pitchFamily="34" charset="-122"/>
                <a:sym typeface="+mn-ea"/>
              </a:rPr>
              <a:t>Tap-To-Run</a:t>
            </a:r>
            <a:r>
              <a:rPr dirty="0">
                <a:solidFill>
                  <a:srgbClr val="FFFF00"/>
                </a:solidFill>
                <a:latin typeface="微软雅黑" panose="020B0503020204020204" pitchFamily="34" charset="-122"/>
                <a:ea typeface="微软雅黑" panose="020B0503020204020204" pitchFamily="34" charset="-122"/>
                <a:sym typeface="+mn-ea"/>
              </a:rPr>
              <a:t>"</a:t>
            </a:r>
            <a:r>
              <a:rPr dirty="0">
                <a:solidFill>
                  <a:schemeClr val="bg1"/>
                </a:solidFill>
                <a:latin typeface="微软雅黑" panose="020B0503020204020204" pitchFamily="34" charset="-122"/>
                <a:ea typeface="微软雅黑" panose="020B0503020204020204" pitchFamily="34" charset="-122"/>
                <a:sym typeface="+mn-ea"/>
              </a:rPr>
              <a:t>)</a:t>
            </a:r>
            <a:r>
              <a:rPr lang="en-US" dirty="0">
                <a:solidFill>
                  <a:schemeClr val="bg1"/>
                </a:solidFill>
                <a:latin typeface="微软雅黑" panose="020B0503020204020204" pitchFamily="34" charset="-122"/>
                <a:ea typeface="微软雅黑" panose="020B0503020204020204" pitchFamily="34" charset="-122"/>
                <a:sym typeface="+mn-ea"/>
              </a:rPr>
              <a:t>. Then, you can edit the name of this automation and set a effective period for it.</a:t>
            </a:r>
            <a:endParaRPr lang="en-US" altLang="zh-CN" sz="20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859" y="1938559"/>
            <a:ext cx="3191283" cy="6910192"/>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142" y="1938558"/>
            <a:ext cx="3191284" cy="6910193"/>
          </a:xfrm>
          <a:prstGeom prst="rect">
            <a:avLst/>
          </a:prstGeom>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910528"/>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23544" y="965394"/>
            <a:ext cx="256794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Smart-Automation</a:t>
            </a:r>
          </a:p>
        </p:txBody>
      </p:sp>
      <p:sp>
        <p:nvSpPr>
          <p:cNvPr id="226" name="智能场景可支持设备在不同情况下执行相应动作，主要支持的执行条件有：  1.温度…"/>
          <p:cNvSpPr/>
          <p:nvPr/>
        </p:nvSpPr>
        <p:spPr>
          <a:xfrm>
            <a:off x="11488420" y="1822450"/>
            <a:ext cx="4790440" cy="7026275"/>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After adding “Automation”, you will see a page called “Create Smart”that will guide you through the setting.</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You need to set up conditions that will be used later to trigger the scenario. Here, we take “Weather change”setting as an example. </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After you click”Weather change”, you need to set up conditions in more specific terms. Here we choose “Temperature”as an example.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4. After you choose the temperature you want, click “Next” to save the setting and go to the next step.</a:t>
            </a: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859" y="1938558"/>
            <a:ext cx="3191283" cy="6910193"/>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142" y="1938558"/>
            <a:ext cx="3191283" cy="6910193"/>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8425" y="1938558"/>
            <a:ext cx="3191283" cy="6910193"/>
          </a:xfrm>
          <a:prstGeom prst="rect">
            <a:avLst/>
          </a:prstGeom>
        </p:spPr>
      </p:pic>
      <p:sp>
        <p:nvSpPr>
          <p:cNvPr id="19" name="矩形 18"/>
          <p:cNvSpPr/>
          <p:nvPr/>
        </p:nvSpPr>
        <p:spPr>
          <a:xfrm>
            <a:off x="1723543" y="4382645"/>
            <a:ext cx="2789079" cy="494155"/>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20" name="直接箭头连接符 19"/>
          <p:cNvCxnSpPr/>
          <p:nvPr/>
        </p:nvCxnSpPr>
        <p:spPr>
          <a:xfrm flipV="1">
            <a:off x="4512622" y="3241964"/>
            <a:ext cx="914401" cy="1425039"/>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1" name="直接箭头连接符 20"/>
          <p:cNvCxnSpPr/>
          <p:nvPr/>
        </p:nvCxnSpPr>
        <p:spPr>
          <a:xfrm flipV="1">
            <a:off x="9795162" y="2558482"/>
            <a:ext cx="914401" cy="1425039"/>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910528"/>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23544" y="965394"/>
            <a:ext cx="256794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Smart-Automation</a:t>
            </a:r>
          </a:p>
        </p:txBody>
      </p:sp>
      <p:sp>
        <p:nvSpPr>
          <p:cNvPr id="226" name="智能场景可支持设备在不同情况下执行相应动作，主要支持的执行条件有：  1.温度…"/>
          <p:cNvSpPr/>
          <p:nvPr/>
        </p:nvSpPr>
        <p:spPr>
          <a:xfrm>
            <a:off x="11597005" y="1762760"/>
            <a:ext cx="5065395" cy="748792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5. After the conditions are set, the app will turn to page for setting up tasks.</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6. Here we choose “Execution Equipment”as an example, which means choosing an equipment for executing the tasks. </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7. Here we choose the air conditioning as an exmaple.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8. After choosing the device, you can set up multiple “functions”for it. For instance, we choose “Switch: On, </a:t>
            </a:r>
            <a:r>
              <a:rPr lang="en-US" altLang="zh-CN" dirty="0">
                <a:solidFill>
                  <a:schemeClr val="bg1"/>
                </a:solidFill>
                <a:latin typeface="微软雅黑" panose="020B0503020204020204" pitchFamily="34" charset="-122"/>
                <a:ea typeface="微软雅黑" panose="020B0503020204020204" pitchFamily="34" charset="-122"/>
                <a:sym typeface="+mn-ea"/>
              </a:rPr>
              <a:t>Set Temp: 26</a:t>
            </a:r>
            <a:r>
              <a:rPr lang="zh-CN" altLang="en-US" dirty="0">
                <a:solidFill>
                  <a:schemeClr val="bg1"/>
                </a:solidFill>
                <a:latin typeface="微软雅黑" panose="020B0503020204020204" pitchFamily="34" charset="-122"/>
                <a:ea typeface="微软雅黑" panose="020B0503020204020204" pitchFamily="34" charset="-122"/>
                <a:sym typeface="+mn-ea"/>
              </a:rPr>
              <a:t>℃</a:t>
            </a:r>
            <a:r>
              <a:rPr lang="en-US" altLang="zh-CN" sz="2000" dirty="0">
                <a:solidFill>
                  <a:schemeClr val="bg1"/>
                </a:solidFill>
                <a:latin typeface="微软雅黑" panose="020B0503020204020204" pitchFamily="34" charset="-122"/>
                <a:ea typeface="微软雅黑" panose="020B0503020204020204" pitchFamily="34" charset="-122"/>
              </a:rPr>
              <a:t>, </a:t>
            </a:r>
            <a:r>
              <a:rPr lang="en-US" altLang="zh-CN" dirty="0">
                <a:solidFill>
                  <a:schemeClr val="bg1"/>
                </a:solidFill>
                <a:latin typeface="微软雅黑" panose="020B0503020204020204" pitchFamily="34" charset="-122"/>
                <a:ea typeface="微软雅黑" panose="020B0503020204020204" pitchFamily="34" charset="-122"/>
                <a:sym typeface="+mn-ea"/>
              </a:rPr>
              <a:t>Mode: Cold</a:t>
            </a:r>
            <a:r>
              <a:rPr lang="en-US" altLang="zh-CN" sz="2000" dirty="0">
                <a:solidFill>
                  <a:schemeClr val="bg1"/>
                </a:solidFill>
                <a:latin typeface="微软雅黑" panose="020B0503020204020204" pitchFamily="34" charset="-122"/>
                <a:ea typeface="微软雅黑" panose="020B0503020204020204" pitchFamily="34" charset="-122"/>
              </a:rPr>
              <a:t>, Wind: High”, which means that when the conditions we set are met, these functions will be on. Then click “Next”to save and go to the next step.</a:t>
            </a:r>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8424" y="1938556"/>
            <a:ext cx="3191284" cy="6910193"/>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142" y="1938557"/>
            <a:ext cx="3191283" cy="6910193"/>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5859" y="1938558"/>
            <a:ext cx="3191283" cy="6910193"/>
          </a:xfrm>
          <a:prstGeom prst="rect">
            <a:avLst/>
          </a:prstGeom>
        </p:spPr>
      </p:pic>
      <p:sp>
        <p:nvSpPr>
          <p:cNvPr id="22" name="矩形 21"/>
          <p:cNvSpPr/>
          <p:nvPr/>
        </p:nvSpPr>
        <p:spPr>
          <a:xfrm>
            <a:off x="1741067" y="3627387"/>
            <a:ext cx="2771555" cy="574174"/>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cxnSp>
        <p:nvCxnSpPr>
          <p:cNvPr id="23" name="直接箭头连接符 22"/>
          <p:cNvCxnSpPr/>
          <p:nvPr/>
        </p:nvCxnSpPr>
        <p:spPr>
          <a:xfrm>
            <a:off x="4512622" y="4233256"/>
            <a:ext cx="1104407" cy="2084417"/>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4" name="直接箭头连接符 23"/>
          <p:cNvCxnSpPr/>
          <p:nvPr/>
        </p:nvCxnSpPr>
        <p:spPr>
          <a:xfrm flipV="1">
            <a:off x="9795162" y="2558482"/>
            <a:ext cx="914401" cy="1425039"/>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910528"/>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23544" y="965394"/>
            <a:ext cx="256794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Smart-Automation</a:t>
            </a:r>
          </a:p>
        </p:txBody>
      </p:sp>
      <p:sp>
        <p:nvSpPr>
          <p:cNvPr id="226" name="智能场景可支持设备在不同情况下执行相应动作，主要支持的执行条件有：  1.温度…"/>
          <p:cNvSpPr/>
          <p:nvPr/>
        </p:nvSpPr>
        <p:spPr>
          <a:xfrm>
            <a:off x="11488419" y="1822450"/>
            <a:ext cx="5507493" cy="7434856"/>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After adding “Automation”, you will see a page called “Create Smart”that will guide you through the setting.</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You need to set up conditions that will be used later to trigger the scenario. Here, we take “Weather change”setting as an example. </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After you click”Weather change”, you need to set up conditions in more specific terms. Here we choose “Sunset/</a:t>
            </a:r>
            <a:r>
              <a:rPr lang="en-US" altLang="zh-CN" sz="2000" dirty="0" err="1">
                <a:solidFill>
                  <a:schemeClr val="bg1"/>
                </a:solidFill>
                <a:latin typeface="微软雅黑" panose="020B0503020204020204" pitchFamily="34" charset="-122"/>
                <a:ea typeface="微软雅黑" panose="020B0503020204020204" pitchFamily="34" charset="-122"/>
              </a:rPr>
              <a:t>Sunrise”as</a:t>
            </a:r>
            <a:r>
              <a:rPr lang="en-US" altLang="zh-CN" sz="2000" dirty="0">
                <a:solidFill>
                  <a:schemeClr val="bg1"/>
                </a:solidFill>
                <a:latin typeface="微软雅黑" panose="020B0503020204020204" pitchFamily="34" charset="-122"/>
                <a:ea typeface="微软雅黑" panose="020B0503020204020204" pitchFamily="34" charset="-122"/>
              </a:rPr>
              <a:t> an example.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4. The execution conditions can be selected from sunrise or sunset, and the time period before and after sunrise or sunset can also be selected. After selecting the execution time and go to the next step.</a:t>
            </a: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859" y="1938558"/>
            <a:ext cx="3191283" cy="6910193"/>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142" y="1938558"/>
            <a:ext cx="3191283" cy="6910193"/>
          </a:xfrm>
          <a:prstGeom prst="rect">
            <a:avLst/>
          </a:prstGeom>
        </p:spPr>
      </p:pic>
      <p:sp>
        <p:nvSpPr>
          <p:cNvPr id="19" name="矩形 18"/>
          <p:cNvSpPr/>
          <p:nvPr/>
        </p:nvSpPr>
        <p:spPr>
          <a:xfrm>
            <a:off x="1723543" y="4382645"/>
            <a:ext cx="2789079" cy="494155"/>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cxnSp>
        <p:nvCxnSpPr>
          <p:cNvPr id="20" name="直接箭头连接符 19"/>
          <p:cNvCxnSpPr>
            <a:cxnSpLocks/>
          </p:cNvCxnSpPr>
          <p:nvPr/>
        </p:nvCxnSpPr>
        <p:spPr>
          <a:xfrm>
            <a:off x="4512622" y="4629723"/>
            <a:ext cx="509040" cy="690906"/>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3" name="矩形 2">
            <a:extLst>
              <a:ext uri="{FF2B5EF4-FFF2-40B4-BE49-F238E27FC236}">
                <a16:creationId xmlns:a16="http://schemas.microsoft.com/office/drawing/2014/main" id="{6D0A57BB-49D1-43C9-A4D7-DFCA13DFDC7B}"/>
              </a:ext>
            </a:extLst>
          </p:cNvPr>
          <p:cNvSpPr/>
          <p:nvPr/>
        </p:nvSpPr>
        <p:spPr>
          <a:xfrm>
            <a:off x="4660306" y="5320629"/>
            <a:ext cx="1422442" cy="285041"/>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6" name="图片 5">
            <a:extLst>
              <a:ext uri="{FF2B5EF4-FFF2-40B4-BE49-F238E27FC236}">
                <a16:creationId xmlns:a16="http://schemas.microsoft.com/office/drawing/2014/main" id="{82490BAA-5BD6-4242-9F0E-76A86A929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828" y="1938558"/>
            <a:ext cx="3192880" cy="6910194"/>
          </a:xfrm>
          <a:prstGeom prst="rect">
            <a:avLst/>
          </a:prstGeom>
        </p:spPr>
      </p:pic>
    </p:spTree>
    <p:extLst>
      <p:ext uri="{BB962C8B-B14F-4D97-AF65-F5344CB8AC3E}">
        <p14:creationId xmlns:p14="http://schemas.microsoft.com/office/powerpoint/2010/main" val="2586740545"/>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910528"/>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23544" y="965394"/>
            <a:ext cx="256794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Smart-Automation</a:t>
            </a:r>
          </a:p>
        </p:txBody>
      </p:sp>
      <p:sp>
        <p:nvSpPr>
          <p:cNvPr id="226" name="智能场景可支持设备在不同情况下执行相应动作，主要支持的执行条件有：  1.温度…"/>
          <p:cNvSpPr/>
          <p:nvPr/>
        </p:nvSpPr>
        <p:spPr>
          <a:xfrm>
            <a:off x="11597005" y="1762760"/>
            <a:ext cx="5065395" cy="748792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5. After the conditions are set, the app will turn to page for setting up tasks.</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6. Here we choose “Execution Equipment”as an example, which means choosing an equipment for executing the tasks. </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7. Here we choose the air conditioning as an exmaple.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8. After choosing the device, you can set up multiple “functions”for it. For instance, we choose “Switch: On, </a:t>
            </a:r>
            <a:r>
              <a:rPr lang="en-US" altLang="zh-CN" dirty="0">
                <a:solidFill>
                  <a:schemeClr val="bg1"/>
                </a:solidFill>
                <a:latin typeface="微软雅黑" panose="020B0503020204020204" pitchFamily="34" charset="-122"/>
                <a:ea typeface="微软雅黑" panose="020B0503020204020204" pitchFamily="34" charset="-122"/>
                <a:sym typeface="+mn-ea"/>
              </a:rPr>
              <a:t>Set Temp: 26</a:t>
            </a:r>
            <a:r>
              <a:rPr lang="zh-CN" altLang="en-US" dirty="0">
                <a:solidFill>
                  <a:schemeClr val="bg1"/>
                </a:solidFill>
                <a:latin typeface="微软雅黑" panose="020B0503020204020204" pitchFamily="34" charset="-122"/>
                <a:ea typeface="微软雅黑" panose="020B0503020204020204" pitchFamily="34" charset="-122"/>
                <a:sym typeface="+mn-ea"/>
              </a:rPr>
              <a:t>℃</a:t>
            </a:r>
            <a:r>
              <a:rPr lang="en-US" altLang="zh-CN" sz="2000" dirty="0">
                <a:solidFill>
                  <a:schemeClr val="bg1"/>
                </a:solidFill>
                <a:latin typeface="微软雅黑" panose="020B0503020204020204" pitchFamily="34" charset="-122"/>
                <a:ea typeface="微软雅黑" panose="020B0503020204020204" pitchFamily="34" charset="-122"/>
              </a:rPr>
              <a:t>, </a:t>
            </a:r>
            <a:r>
              <a:rPr lang="en-US" altLang="zh-CN" dirty="0">
                <a:solidFill>
                  <a:schemeClr val="bg1"/>
                </a:solidFill>
                <a:latin typeface="微软雅黑" panose="020B0503020204020204" pitchFamily="34" charset="-122"/>
                <a:ea typeface="微软雅黑" panose="020B0503020204020204" pitchFamily="34" charset="-122"/>
                <a:sym typeface="+mn-ea"/>
              </a:rPr>
              <a:t>Mode: Cold</a:t>
            </a:r>
            <a:r>
              <a:rPr lang="en-US" altLang="zh-CN" sz="2000" dirty="0">
                <a:solidFill>
                  <a:schemeClr val="bg1"/>
                </a:solidFill>
                <a:latin typeface="微软雅黑" panose="020B0503020204020204" pitchFamily="34" charset="-122"/>
                <a:ea typeface="微软雅黑" panose="020B0503020204020204" pitchFamily="34" charset="-122"/>
              </a:rPr>
              <a:t>, Wind: High”, which means that when the conditions we set are met, these functions will be on. Then click “Next”to save and go to the next step.</a:t>
            </a:r>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8424" y="1938556"/>
            <a:ext cx="3191284" cy="6910193"/>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142" y="1938557"/>
            <a:ext cx="3191283" cy="6910193"/>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5859" y="1938558"/>
            <a:ext cx="3191283" cy="6910193"/>
          </a:xfrm>
          <a:prstGeom prst="rect">
            <a:avLst/>
          </a:prstGeom>
        </p:spPr>
      </p:pic>
      <p:sp>
        <p:nvSpPr>
          <p:cNvPr id="22" name="矩形 21"/>
          <p:cNvSpPr/>
          <p:nvPr/>
        </p:nvSpPr>
        <p:spPr>
          <a:xfrm>
            <a:off x="1741067" y="3627387"/>
            <a:ext cx="2771555" cy="574174"/>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cxnSp>
        <p:nvCxnSpPr>
          <p:cNvPr id="23" name="直接箭头连接符 22"/>
          <p:cNvCxnSpPr/>
          <p:nvPr/>
        </p:nvCxnSpPr>
        <p:spPr>
          <a:xfrm>
            <a:off x="4512622" y="4233256"/>
            <a:ext cx="1104407" cy="2084417"/>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4" name="直接箭头连接符 23"/>
          <p:cNvCxnSpPr/>
          <p:nvPr/>
        </p:nvCxnSpPr>
        <p:spPr>
          <a:xfrm flipV="1">
            <a:off x="9795162" y="2558482"/>
            <a:ext cx="914401" cy="1425039"/>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86426737"/>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910528"/>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23544" y="965394"/>
            <a:ext cx="256794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Smart-Automation</a:t>
            </a:r>
          </a:p>
        </p:txBody>
      </p:sp>
      <p:sp>
        <p:nvSpPr>
          <p:cNvPr id="226" name="智能场景可支持设备在不同情况下执行相应动作，主要支持的执行条件有：  1.温度…"/>
          <p:cNvSpPr/>
          <p:nvPr/>
        </p:nvSpPr>
        <p:spPr>
          <a:xfrm>
            <a:off x="10377843" y="2133510"/>
            <a:ext cx="4095186" cy="564134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9. Set “Condition” and “Task” to save. </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10. Click “+” on the upper right corner to add multiple conditions.</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11. Select effective period at bottom of the page for your “Automation”. Here, we choose “19:00 - 3:00” to avoid air conditioning being turned on during working hours when nobody is home.</a:t>
            </a: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3544" y="2133510"/>
            <a:ext cx="3191284" cy="6910194"/>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825" y="2133511"/>
            <a:ext cx="3191284" cy="6910193"/>
          </a:xfrm>
          <a:prstGeom prst="rect">
            <a:avLst/>
          </a:prstGeom>
        </p:spPr>
      </p:pic>
      <p:cxnSp>
        <p:nvCxnSpPr>
          <p:cNvPr id="13" name="直接箭头连接符 12"/>
          <p:cNvCxnSpPr/>
          <p:nvPr/>
        </p:nvCxnSpPr>
        <p:spPr>
          <a:xfrm flipV="1">
            <a:off x="3971539" y="3498816"/>
            <a:ext cx="498765" cy="825038"/>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4" name="直接箭头连接符 13"/>
          <p:cNvCxnSpPr/>
          <p:nvPr/>
        </p:nvCxnSpPr>
        <p:spPr>
          <a:xfrm>
            <a:off x="5810611" y="6820499"/>
            <a:ext cx="821378" cy="893278"/>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910528"/>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23544" y="965394"/>
            <a:ext cx="256794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Smart-Automation</a:t>
            </a:r>
          </a:p>
        </p:txBody>
      </p:sp>
      <p:sp>
        <p:nvSpPr>
          <p:cNvPr id="226" name="智能场景可支持设备在不同情况下执行相应动作，主要支持的执行条件有：  1.温度…"/>
          <p:cNvSpPr/>
          <p:nvPr/>
        </p:nvSpPr>
        <p:spPr>
          <a:xfrm>
            <a:off x="9434432" y="2094848"/>
            <a:ext cx="4095186" cy="379476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App will recommend some “Automation” and “Tap-to-Run” based on your devices, which you can use directly.</a:t>
            </a:r>
            <a:endParaRPr lang="zh-CN" altLang="en-US" sz="20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Click “Create from template” at bottom of the “Create Smart” page to get some recommended “Automoations”.</a:t>
            </a: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4688" y="2094848"/>
            <a:ext cx="3091144" cy="6693357"/>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544" y="2094849"/>
            <a:ext cx="3091144" cy="6693357"/>
          </a:xfrm>
          <a:prstGeom prst="rect">
            <a:avLst/>
          </a:prstGeom>
        </p:spPr>
      </p:pic>
      <p:cxnSp>
        <p:nvCxnSpPr>
          <p:cNvPr id="15" name="直接箭头连接符 14"/>
          <p:cNvCxnSpPr/>
          <p:nvPr/>
        </p:nvCxnSpPr>
        <p:spPr>
          <a:xfrm>
            <a:off x="2759292" y="7133390"/>
            <a:ext cx="509824" cy="1071765"/>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04495" y="2016687"/>
            <a:ext cx="3934005" cy="6275885"/>
          </a:xfrm>
          <a:prstGeom prst="rect">
            <a:avLst/>
          </a:prstGeom>
        </p:spPr>
        <p:txBody>
          <a:bodyPr wrap="square">
            <a:spAutoFit/>
          </a:bodyPr>
          <a:lstStyle/>
          <a:p>
            <a:pPr algn="l" defTabSz="457200">
              <a:lnSpc>
                <a:spcPct val="150000"/>
              </a:lnSpc>
              <a:buClr>
                <a:srgbClr val="000000"/>
              </a:buClr>
              <a:defRPr sz="2000">
                <a:latin typeface="Helvetica"/>
                <a:ea typeface="Helvetica"/>
                <a:cs typeface="Helvetica"/>
                <a:sym typeface="Helvetica"/>
              </a:defRPr>
            </a:pPr>
            <a:r>
              <a:rPr lang="en-US" altLang="zh-CN" sz="1800" dirty="0">
                <a:solidFill>
                  <a:schemeClr val="bg1"/>
                </a:solidFill>
                <a:latin typeface="微软雅黑" panose="020B0503020204020204" pitchFamily="34" charset="-122"/>
                <a:ea typeface="微软雅黑" panose="020B0503020204020204" pitchFamily="34" charset="-122"/>
              </a:rPr>
              <a:t>1. </a:t>
            </a:r>
            <a:r>
              <a:rPr lang="zh-CN" altLang="en-US" sz="1800" dirty="0">
                <a:solidFill>
                  <a:schemeClr val="bg1"/>
                </a:solidFill>
                <a:latin typeface="微软雅黑" panose="020B0503020204020204" pitchFamily="34" charset="-122"/>
                <a:ea typeface="微软雅黑" panose="020B0503020204020204" pitchFamily="34" charset="-122"/>
              </a:rPr>
              <a:t>Take </a:t>
            </a:r>
            <a:r>
              <a:rPr lang="en-US" altLang="zh-CN" sz="1800" dirty="0">
                <a:solidFill>
                  <a:schemeClr val="bg1"/>
                </a:solidFill>
                <a:latin typeface="微软雅黑" panose="020B0503020204020204" pitchFamily="34" charset="-122"/>
                <a:ea typeface="微软雅黑" panose="020B0503020204020204" pitchFamily="34" charset="-122"/>
              </a:rPr>
              <a:t>“Leave </a:t>
            </a:r>
            <a:r>
              <a:rPr lang="zh-CN" altLang="en-US" sz="1800" dirty="0">
                <a:solidFill>
                  <a:schemeClr val="bg1"/>
                </a:solidFill>
                <a:latin typeface="微软雅黑" panose="020B0503020204020204" pitchFamily="34" charset="-122"/>
                <a:ea typeface="微软雅黑" panose="020B0503020204020204" pitchFamily="34" charset="-122"/>
              </a:rPr>
              <a:t>or </a:t>
            </a:r>
            <a:r>
              <a:rPr lang="en-US" altLang="zh-CN" sz="1800" dirty="0">
                <a:solidFill>
                  <a:schemeClr val="bg1"/>
                </a:solidFill>
                <a:latin typeface="微软雅黑" panose="020B0503020204020204" pitchFamily="34" charset="-122"/>
                <a:ea typeface="微软雅黑" panose="020B0503020204020204" pitchFamily="34" charset="-122"/>
              </a:rPr>
              <a:t>Arrive” </a:t>
            </a:r>
            <a:r>
              <a:rPr lang="zh-CN" altLang="en-US" sz="1800" dirty="0">
                <a:solidFill>
                  <a:schemeClr val="bg1"/>
                </a:solidFill>
                <a:latin typeface="微软雅黑" panose="020B0503020204020204" pitchFamily="34" charset="-122"/>
                <a:ea typeface="微软雅黑" panose="020B0503020204020204" pitchFamily="34" charset="-122"/>
              </a:rPr>
              <a:t>as an example, you can set </a:t>
            </a:r>
            <a:r>
              <a:rPr lang="en-US" altLang="zh-CN" sz="1800" dirty="0">
                <a:solidFill>
                  <a:schemeClr val="bg1"/>
                </a:solidFill>
                <a:latin typeface="微软雅黑" panose="020B0503020204020204" pitchFamily="34" charset="-122"/>
                <a:ea typeface="微软雅黑" panose="020B0503020204020204" pitchFamily="34" charset="-122"/>
              </a:rPr>
              <a:t>some </a:t>
            </a:r>
            <a:r>
              <a:rPr lang="zh-CN" altLang="en-US" sz="1800" dirty="0">
                <a:solidFill>
                  <a:schemeClr val="bg1"/>
                </a:solidFill>
                <a:latin typeface="微软雅黑" panose="020B0503020204020204" pitchFamily="34" charset="-122"/>
                <a:ea typeface="微软雅黑" panose="020B0503020204020204" pitchFamily="34" charset="-122"/>
              </a:rPr>
              <a:t>certain actions to be triggered when </a:t>
            </a:r>
            <a:r>
              <a:rPr lang="en-US" altLang="zh-CN" sz="1800" dirty="0">
                <a:solidFill>
                  <a:schemeClr val="bg1"/>
                </a:solidFill>
                <a:latin typeface="微软雅黑" panose="020B0503020204020204" pitchFamily="34" charset="-122"/>
                <a:ea typeface="微软雅黑" panose="020B0503020204020204" pitchFamily="34" charset="-122"/>
              </a:rPr>
              <a:t>you are </a:t>
            </a:r>
            <a:r>
              <a:rPr lang="zh-CN" altLang="en-US" sz="1800" dirty="0">
                <a:solidFill>
                  <a:schemeClr val="bg1"/>
                </a:solidFill>
                <a:latin typeface="微软雅黑" panose="020B0503020204020204" pitchFamily="34" charset="-122"/>
                <a:ea typeface="微软雅黑" panose="020B0503020204020204" pitchFamily="34" charset="-122"/>
              </a:rPr>
              <a:t>leaving or </a:t>
            </a:r>
            <a:r>
              <a:rPr lang="en-US" altLang="zh-CN" sz="1800" dirty="0">
                <a:solidFill>
                  <a:schemeClr val="bg1"/>
                </a:solidFill>
                <a:latin typeface="微软雅黑" panose="020B0503020204020204" pitchFamily="34" charset="-122"/>
                <a:ea typeface="微软雅黑" panose="020B0503020204020204" pitchFamily="34" charset="-122"/>
              </a:rPr>
              <a:t>arriving</a:t>
            </a:r>
            <a:r>
              <a:rPr lang="zh-CN" altLang="en-US" sz="1800" dirty="0">
                <a:solidFill>
                  <a:schemeClr val="bg1"/>
                </a:solidFill>
                <a:latin typeface="微软雅黑" panose="020B0503020204020204" pitchFamily="34" charset="-122"/>
                <a:ea typeface="微软雅黑" panose="020B0503020204020204" pitchFamily="34" charset="-122"/>
              </a:rPr>
              <a:t>. (</a:t>
            </a:r>
            <a:r>
              <a:rPr lang="zh-CN" altLang="en-US" sz="1800" dirty="0">
                <a:solidFill>
                  <a:srgbClr val="FFFF00"/>
                </a:solidFill>
                <a:latin typeface="微软雅黑" panose="020B0503020204020204" pitchFamily="34" charset="-122"/>
                <a:ea typeface="微软雅黑" panose="020B0503020204020204" pitchFamily="34" charset="-122"/>
              </a:rPr>
              <a:t>To use this function, you need to allow the </a:t>
            </a:r>
            <a:r>
              <a:rPr lang="en-US" altLang="zh-CN" sz="1800" dirty="0">
                <a:solidFill>
                  <a:srgbClr val="FFFF00"/>
                </a:solidFill>
                <a:latin typeface="微软雅黑" panose="020B0503020204020204" pitchFamily="34" charset="-122"/>
                <a:ea typeface="微软雅黑" panose="020B0503020204020204" pitchFamily="34" charset="-122"/>
              </a:rPr>
              <a:t>A</a:t>
            </a:r>
            <a:r>
              <a:rPr lang="zh-CN" altLang="en-US" sz="1800" dirty="0">
                <a:solidFill>
                  <a:srgbClr val="FFFF00"/>
                </a:solidFill>
                <a:latin typeface="微软雅黑" panose="020B0503020204020204" pitchFamily="34" charset="-122"/>
                <a:ea typeface="微软雅黑" panose="020B0503020204020204" pitchFamily="34" charset="-122"/>
              </a:rPr>
              <a:t>pp to </a:t>
            </a:r>
            <a:r>
              <a:rPr lang="en-US" altLang="zh-CN" sz="1800" dirty="0">
                <a:solidFill>
                  <a:srgbClr val="FFFF00"/>
                </a:solidFill>
                <a:latin typeface="微软雅黑" panose="020B0503020204020204" pitchFamily="34" charset="-122"/>
                <a:ea typeface="微软雅黑" panose="020B0503020204020204" pitchFamily="34" charset="-122"/>
              </a:rPr>
              <a:t>access your</a:t>
            </a:r>
            <a:r>
              <a:rPr lang="zh-CN" altLang="en-US" sz="1800" dirty="0">
                <a:solidFill>
                  <a:srgbClr val="FFFF00"/>
                </a:solidFill>
                <a:latin typeface="微软雅黑" panose="020B0503020204020204" pitchFamily="34" charset="-122"/>
                <a:ea typeface="微软雅黑" panose="020B0503020204020204" pitchFamily="34" charset="-122"/>
              </a:rPr>
              <a:t> location. </a:t>
            </a:r>
            <a:r>
              <a:rPr lang="en-US" altLang="zh-CN" sz="1800" dirty="0">
                <a:solidFill>
                  <a:srgbClr val="FFFF00"/>
                </a:solidFill>
                <a:latin typeface="微软雅黑" panose="020B0503020204020204" pitchFamily="34" charset="-122"/>
                <a:ea typeface="微软雅黑" panose="020B0503020204020204" pitchFamily="34" charset="-122"/>
              </a:rPr>
              <a:t>The function is currently unavailable in Android version</a:t>
            </a:r>
            <a:r>
              <a:rPr lang="zh-CN" altLang="en-US" sz="1800" dirty="0">
                <a:solidFill>
                  <a:srgbClr val="FFFF00"/>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a:t>
            </a:r>
          </a:p>
          <a:p>
            <a:pPr algn="l" defTabSz="457200">
              <a:lnSpc>
                <a:spcPct val="150000"/>
              </a:lnSpc>
              <a:buClr>
                <a:srgbClr val="000000"/>
              </a:buClr>
              <a:defRPr sz="2000">
                <a:latin typeface="Helvetica"/>
                <a:ea typeface="Helvetica"/>
                <a:cs typeface="Helvetica"/>
                <a:sym typeface="Helvetica"/>
              </a:defRPr>
            </a:pPr>
            <a:r>
              <a:rPr lang="en-US" altLang="zh-CN" sz="1800" dirty="0">
                <a:solidFill>
                  <a:schemeClr val="bg1"/>
                </a:solidFill>
                <a:latin typeface="微软雅黑" panose="020B0503020204020204" pitchFamily="34" charset="-122"/>
                <a:ea typeface="微软雅黑" panose="020B0503020204020204" pitchFamily="34" charset="-122"/>
              </a:rPr>
              <a:t>2. Click “Leave or Arrive”, and select your location, then click “Next” to finish setting. This setting will enable you to control your devices and to executive your tasks within 110-1023 meters from your location.</a:t>
            </a:r>
          </a:p>
        </p:txBody>
      </p:sp>
      <p:sp>
        <p:nvSpPr>
          <p:cNvPr id="10" name="NO.4"/>
          <p:cNvSpPr/>
          <p:nvPr/>
        </p:nvSpPr>
        <p:spPr>
          <a:xfrm>
            <a:off x="325207"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5.1</a:t>
            </a:r>
            <a:endParaRPr dirty="0">
              <a:latin typeface="微软雅黑" panose="020B0503020204020204" pitchFamily="34" charset="-122"/>
              <a:ea typeface="微软雅黑" panose="020B0503020204020204" pitchFamily="34" charset="-122"/>
            </a:endParaRPr>
          </a:p>
        </p:txBody>
      </p:sp>
      <p:sp>
        <p:nvSpPr>
          <p:cNvPr id="11" name="智能场景"/>
          <p:cNvSpPr/>
          <p:nvPr/>
        </p:nvSpPr>
        <p:spPr>
          <a:xfrm>
            <a:off x="1762733" y="762260"/>
            <a:ext cx="4593590" cy="84010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Smart-Automation-Add Condition</a:t>
            </a:r>
          </a:p>
          <a:p>
            <a:endParaRPr sz="2400" dirty="0">
              <a:solidFill>
                <a:schemeClr val="bg1"/>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797" y="2016689"/>
            <a:ext cx="2940126" cy="6366353"/>
          </a:xfrm>
          <a:prstGeom prst="rect">
            <a:avLst/>
          </a:prstGeom>
        </p:spPr>
      </p:pic>
      <p:sp>
        <p:nvSpPr>
          <p:cNvPr id="15" name="矩形 14"/>
          <p:cNvSpPr/>
          <p:nvPr/>
        </p:nvSpPr>
        <p:spPr>
          <a:xfrm>
            <a:off x="1562797" y="6413326"/>
            <a:ext cx="1543658" cy="325677"/>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2923" y="2016688"/>
            <a:ext cx="2940126" cy="6366354"/>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4148" y="2016687"/>
            <a:ext cx="2939027" cy="6363974"/>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NO.1"/>
          <p:cNvSpPr/>
          <p:nvPr/>
        </p:nvSpPr>
        <p:spPr>
          <a:xfrm>
            <a:off x="318886"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2</a:t>
            </a:r>
            <a:endParaRPr dirty="0">
              <a:latin typeface="微软雅黑" panose="020B0503020204020204" pitchFamily="34" charset="-122"/>
              <a:ea typeface="微软雅黑" panose="020B0503020204020204" pitchFamily="34" charset="-122"/>
            </a:endParaRPr>
          </a:p>
        </p:txBody>
      </p:sp>
      <p:sp>
        <p:nvSpPr>
          <p:cNvPr id="149" name="注册/登录/找回密码"/>
          <p:cNvSpPr/>
          <p:nvPr/>
        </p:nvSpPr>
        <p:spPr>
          <a:xfrm>
            <a:off x="1779917" y="947044"/>
            <a:ext cx="455993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sz="2400" dirty="0">
                <a:solidFill>
                  <a:schemeClr val="bg1"/>
                </a:solidFill>
                <a:latin typeface="微软雅黑" panose="020B0503020204020204" pitchFamily="34" charset="-122"/>
                <a:ea typeface="微软雅黑" panose="020B0503020204020204" pitchFamily="34" charset="-122"/>
                <a:sym typeface="+mn-ea"/>
              </a:rPr>
              <a:t>Register</a:t>
            </a:r>
            <a:r>
              <a:rPr sz="2400" dirty="0">
                <a:solidFill>
                  <a:schemeClr val="bg1"/>
                </a:solidFill>
                <a:latin typeface="微软雅黑" panose="020B0503020204020204" pitchFamily="34" charset="-122"/>
                <a:ea typeface="微软雅黑" panose="020B0503020204020204" pitchFamily="34" charset="-122"/>
                <a:sym typeface="+mn-ea"/>
              </a:rPr>
              <a:t>/</a:t>
            </a:r>
            <a:r>
              <a:rPr lang="en-US" sz="2400" dirty="0">
                <a:solidFill>
                  <a:schemeClr val="bg1"/>
                </a:solidFill>
                <a:latin typeface="微软雅黑" panose="020B0503020204020204" pitchFamily="34" charset="-122"/>
                <a:ea typeface="微软雅黑" panose="020B0503020204020204" pitchFamily="34" charset="-122"/>
                <a:sym typeface="+mn-ea"/>
              </a:rPr>
              <a:t>Log in</a:t>
            </a:r>
            <a:r>
              <a:rPr sz="2400" dirty="0">
                <a:solidFill>
                  <a:schemeClr val="bg1"/>
                </a:solidFill>
                <a:latin typeface="微软雅黑" panose="020B0503020204020204" pitchFamily="34" charset="-122"/>
                <a:ea typeface="微软雅黑" panose="020B0503020204020204" pitchFamily="34" charset="-122"/>
                <a:sym typeface="+mn-ea"/>
              </a:rPr>
              <a:t>/</a:t>
            </a:r>
            <a:r>
              <a:rPr lang="en-US" sz="2400" dirty="0">
                <a:solidFill>
                  <a:schemeClr val="bg1"/>
                </a:solidFill>
                <a:latin typeface="微软雅黑" panose="020B0503020204020204" pitchFamily="34" charset="-122"/>
                <a:ea typeface="微软雅黑" panose="020B0503020204020204" pitchFamily="34" charset="-122"/>
                <a:sym typeface="+mn-ea"/>
              </a:rPr>
              <a:t>Forgot Password</a:t>
            </a:r>
            <a:endParaRPr sz="2400" dirty="0">
              <a:solidFill>
                <a:schemeClr val="bg1"/>
              </a:solidFill>
              <a:latin typeface="微软雅黑" panose="020B0503020204020204" pitchFamily="34" charset="-122"/>
              <a:ea typeface="微软雅黑" panose="020B0503020204020204" pitchFamily="34" charset="-122"/>
            </a:endParaRPr>
          </a:p>
        </p:txBody>
      </p:sp>
      <p:sp>
        <p:nvSpPr>
          <p:cNvPr id="150" name="忘记密码…"/>
          <p:cNvSpPr/>
          <p:nvPr/>
        </p:nvSpPr>
        <p:spPr>
          <a:xfrm>
            <a:off x="10540857" y="2471102"/>
            <a:ext cx="6121543" cy="5664835"/>
          </a:xfrm>
          <a:prstGeom prst="rect">
            <a:avLst/>
          </a:prstGeom>
          <a:ln w="12700">
            <a:miter lim="400000"/>
          </a:ln>
        </p:spPr>
        <p:txBody>
          <a:bodyPr wrap="square" lIns="50800" tIns="50800" rIns="50800" bIns="50800" anchor="ctr">
            <a:spAutoFit/>
          </a:bodyPr>
          <a:lstStyle/>
          <a:p>
            <a:pPr algn="l" defTabSz="457200">
              <a:lnSpc>
                <a:spcPct val="150000"/>
              </a:lnSpc>
              <a:defRPr sz="2500" b="1">
                <a:latin typeface="Helvetica"/>
                <a:ea typeface="Helvetica"/>
                <a:cs typeface="Helvetica"/>
                <a:sym typeface="Helvetica"/>
              </a:defRPr>
            </a:pPr>
            <a:r>
              <a:rPr lang="en-US" sz="2500" dirty="0">
                <a:solidFill>
                  <a:schemeClr val="bg1"/>
                </a:solidFill>
                <a:latin typeface="微软雅黑" panose="020B0503020204020204" pitchFamily="34" charset="-122"/>
                <a:ea typeface="微软雅黑" panose="020B0503020204020204" pitchFamily="34" charset="-122"/>
              </a:rPr>
              <a:t>Forgot Password</a:t>
            </a:r>
            <a:endParaRPr sz="25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1800">
                <a:latin typeface="Helvetica"/>
                <a:ea typeface="Helvetica"/>
                <a:cs typeface="Helvetica"/>
                <a:sym typeface="Helvetica"/>
              </a:defRPr>
            </a:pPr>
            <a:r>
              <a:rPr lang="en-US" sz="2400" dirty="0" err="1">
                <a:solidFill>
                  <a:schemeClr val="bg1"/>
                </a:solidFill>
                <a:latin typeface="微软雅黑" panose="020B0503020204020204" pitchFamily="34" charset="-122"/>
                <a:ea typeface="微软雅黑" panose="020B0503020204020204" pitchFamily="34" charset="-122"/>
              </a:rPr>
              <a:t>If you forget your password, you can follow the procedures and retreive it.</a:t>
            </a:r>
          </a:p>
          <a:p>
            <a:pPr algn="l" defTabSz="457200">
              <a:lnSpc>
                <a:spcPct val="150000"/>
              </a:lnSpc>
              <a:buClr>
                <a:srgbClr val="000000"/>
              </a:buClr>
              <a:defRPr sz="1800">
                <a:latin typeface="Helvetica"/>
                <a:ea typeface="Helvetica"/>
                <a:cs typeface="Helvetica"/>
                <a:sym typeface="Helvetica"/>
              </a:defRPr>
            </a:pPr>
            <a:r>
              <a:rPr sz="2400" dirty="0">
                <a:solidFill>
                  <a:schemeClr val="bg1"/>
                </a:solidFill>
                <a:latin typeface="微软雅黑" panose="020B0503020204020204" pitchFamily="34" charset="-122"/>
                <a:ea typeface="微软雅黑" panose="020B0503020204020204" pitchFamily="34" charset="-122"/>
              </a:rPr>
              <a:t>1.</a:t>
            </a:r>
            <a:r>
              <a:rPr lang="en-US" sz="2400" dirty="0">
                <a:solidFill>
                  <a:schemeClr val="bg1"/>
                </a:solidFill>
                <a:latin typeface="微软雅黑" panose="020B0503020204020204" pitchFamily="34" charset="-122"/>
                <a:ea typeface="微软雅黑" panose="020B0503020204020204" pitchFamily="34" charset="-122"/>
              </a:rPr>
              <a:t> Click</a:t>
            </a:r>
            <a:r>
              <a:rPr sz="2400" dirty="0" err="1">
                <a:solidFill>
                  <a:schemeClr val="bg1"/>
                </a:solidFill>
                <a:latin typeface="微软雅黑" panose="020B0503020204020204" pitchFamily="34" charset="-122"/>
                <a:ea typeface="微软雅黑" panose="020B0503020204020204" pitchFamily="34" charset="-122"/>
              </a:rPr>
              <a:t>“</a:t>
            </a:r>
            <a:r>
              <a:rPr lang="en-US" sz="2400" dirty="0" err="1">
                <a:solidFill>
                  <a:schemeClr val="bg1"/>
                </a:solidFill>
                <a:latin typeface="微软雅黑" panose="020B0503020204020204" pitchFamily="34" charset="-122"/>
                <a:ea typeface="微软雅黑" panose="020B0503020204020204" pitchFamily="34" charset="-122"/>
              </a:rPr>
              <a:t>Forgot Password</a:t>
            </a:r>
            <a:r>
              <a:rPr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a:t>
            </a:r>
            <a:endParaRPr lang="en-US" altLang="zh-CN" sz="24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1800">
                <a:latin typeface="Helvetica"/>
                <a:ea typeface="Helvetica"/>
                <a:cs typeface="Helvetica"/>
                <a:sym typeface="Helvetica"/>
              </a:defRPr>
            </a:pPr>
            <a:r>
              <a:rPr sz="2400" dirty="0">
                <a:solidFill>
                  <a:schemeClr val="bg1"/>
                </a:solidFill>
                <a:latin typeface="微软雅黑" panose="020B0503020204020204" pitchFamily="34" charset="-122"/>
                <a:ea typeface="微软雅黑" panose="020B0503020204020204" pitchFamily="34" charset="-122"/>
              </a:rPr>
              <a:t>2.</a:t>
            </a:r>
            <a:r>
              <a:rPr lang="en-US" sz="2400" dirty="0">
                <a:solidFill>
                  <a:schemeClr val="bg1"/>
                </a:solidFill>
                <a:latin typeface="微软雅黑" panose="020B0503020204020204" pitchFamily="34" charset="-122"/>
                <a:ea typeface="微软雅黑" panose="020B0503020204020204" pitchFamily="34" charset="-122"/>
              </a:rPr>
              <a:t> </a:t>
            </a:r>
            <a:r>
              <a:rPr lang="en-US" sz="2400" dirty="0">
                <a:solidFill>
                  <a:schemeClr val="bg1"/>
                </a:solidFill>
                <a:latin typeface="微软雅黑" panose="020B0503020204020204" pitchFamily="34" charset="-122"/>
                <a:ea typeface="微软雅黑" panose="020B0503020204020204" pitchFamily="34" charset="-122"/>
                <a:sym typeface="+mn-ea"/>
              </a:rPr>
              <a:t>The system will automatically locate the current country/region you are in. You can also choose the country/region by yourself.</a:t>
            </a:r>
            <a:r>
              <a:rPr sz="2400" dirty="0">
                <a:solidFill>
                  <a:schemeClr val="bg1"/>
                </a:solidFill>
                <a:latin typeface="微软雅黑" panose="020B0503020204020204" pitchFamily="34" charset="-122"/>
                <a:ea typeface="微软雅黑" panose="020B0503020204020204" pitchFamily="34" charset="-122"/>
                <a:sym typeface="+mn-ea"/>
              </a:rPr>
              <a:t> </a:t>
            </a:r>
            <a:endParaRPr lang="zh-CN" altLang="en-US" sz="24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1800">
                <a:latin typeface="Helvetica"/>
                <a:ea typeface="Helvetica"/>
                <a:cs typeface="Helvetica"/>
                <a:sym typeface="Helvetica"/>
              </a:defRPr>
            </a:pPr>
            <a:r>
              <a:rPr lang="en-US" sz="2400" dirty="0">
                <a:solidFill>
                  <a:schemeClr val="bg1"/>
                </a:solidFill>
                <a:latin typeface="微软雅黑" panose="020B0503020204020204" pitchFamily="34" charset="-122"/>
                <a:ea typeface="微软雅黑" panose="020B0503020204020204" pitchFamily="34" charset="-122"/>
              </a:rPr>
              <a:t>3. Enter the mobile number/email that you use to register and click “Get Verification Code”.</a:t>
            </a:r>
            <a:endParaRPr sz="2400" dirty="0">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FA6AB908-823F-4186-9FE7-0FA789BE59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9308" y="2150206"/>
            <a:ext cx="2912542" cy="6306625"/>
          </a:xfrm>
          <a:prstGeom prst="rect">
            <a:avLst/>
          </a:prstGeom>
        </p:spPr>
      </p:pic>
      <p:pic>
        <p:nvPicPr>
          <p:cNvPr id="4" name="图片 3">
            <a:extLst>
              <a:ext uri="{FF2B5EF4-FFF2-40B4-BE49-F238E27FC236}">
                <a16:creationId xmlns:a16="http://schemas.microsoft.com/office/drawing/2014/main" id="{FE245FE1-8D69-409D-A1B5-E2940E40AE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6766" y="2150206"/>
            <a:ext cx="2912542" cy="6306625"/>
          </a:xfrm>
          <a:prstGeom prst="rect">
            <a:avLst/>
          </a:prstGeom>
        </p:spPr>
      </p:pic>
      <p:sp>
        <p:nvSpPr>
          <p:cNvPr id="6" name="矩形 5">
            <a:extLst>
              <a:ext uri="{FF2B5EF4-FFF2-40B4-BE49-F238E27FC236}">
                <a16:creationId xmlns:a16="http://schemas.microsoft.com/office/drawing/2014/main" id="{6672B6C3-CB37-4260-B1E6-0F72388EBB41}"/>
              </a:ext>
            </a:extLst>
          </p:cNvPr>
          <p:cNvSpPr/>
          <p:nvPr/>
        </p:nvSpPr>
        <p:spPr>
          <a:xfrm>
            <a:off x="4546908" y="5273298"/>
            <a:ext cx="1051779" cy="470535"/>
          </a:xfrm>
          <a:prstGeom prst="rect">
            <a:avLst/>
          </a:prstGeom>
          <a:noFill/>
          <a:ln w="1905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zh-CN" altLang="en-US" sz="2400">
              <a:solidFill>
                <a:srgbClr val="FFFFFF"/>
              </a:solidFill>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12143"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5.1</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838525" y="946352"/>
            <a:ext cx="4595810"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Smart-Automation-Add Task</a:t>
            </a:r>
          </a:p>
        </p:txBody>
      </p:sp>
      <p:sp>
        <p:nvSpPr>
          <p:cNvPr id="226" name="智能场景可支持设备在不同情况下执行相应动作，主要支持的执行条件有：  1.温度…"/>
          <p:cNvSpPr/>
          <p:nvPr/>
        </p:nvSpPr>
        <p:spPr>
          <a:xfrm>
            <a:off x="10824607" y="2025558"/>
            <a:ext cx="5972284" cy="4531995"/>
          </a:xfrm>
          <a:prstGeom prst="rect">
            <a:avLst/>
          </a:prstGeom>
          <a:ln w="12700">
            <a:miter lim="400000"/>
          </a:ln>
        </p:spPr>
        <p:txBody>
          <a:bodyPr wrap="square" lIns="50800" tIns="50800" rIns="50800" bIns="50800">
            <a:spAutoFit/>
          </a:bodyPr>
          <a:lstStyle/>
          <a:p>
            <a:pPr algn="l" defTabSz="457200">
              <a:lnSpc>
                <a:spcPct val="12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1. Click “Add Task” or “+” on the upper right corner to enter the “Select Task” page.</a:t>
            </a:r>
          </a:p>
          <a:p>
            <a:pPr algn="l" defTabSz="457200">
              <a:lnSpc>
                <a:spcPct val="120000"/>
              </a:lnSpc>
              <a:buClr>
                <a:srgbClr val="000000"/>
              </a:buClr>
              <a:defRPr sz="2000">
                <a:latin typeface="Helvetica"/>
                <a:ea typeface="Helvetica"/>
                <a:cs typeface="Helvetica"/>
                <a:sym typeface="Helvetica"/>
              </a:defRPr>
            </a:pPr>
            <a:endParaRPr lang="en-US" altLang="zh-CN" sz="2400" dirty="0">
              <a:solidFill>
                <a:schemeClr val="bg1"/>
              </a:solidFill>
              <a:latin typeface="微软雅黑" panose="020B0503020204020204" pitchFamily="34" charset="-122"/>
              <a:ea typeface="微软雅黑" panose="020B0503020204020204" pitchFamily="34" charset="-122"/>
            </a:endParaRPr>
          </a:p>
          <a:p>
            <a:pPr algn="l" defTabSz="457200">
              <a:lnSpc>
                <a:spcPct val="12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2. This “Task” can be a device switch under a certain condition or an automation execution.</a:t>
            </a:r>
          </a:p>
          <a:p>
            <a:pPr algn="l" defTabSz="457200">
              <a:lnSpc>
                <a:spcPct val="120000"/>
              </a:lnSpc>
              <a:buClr>
                <a:srgbClr val="000000"/>
              </a:buClr>
              <a:defRPr sz="2000">
                <a:latin typeface="Helvetica"/>
                <a:ea typeface="Helvetica"/>
                <a:cs typeface="Helvetica"/>
                <a:sym typeface="Helvetica"/>
              </a:defRPr>
            </a:pPr>
            <a:endParaRPr lang="en-US" altLang="zh-CN" sz="2400" dirty="0">
              <a:solidFill>
                <a:schemeClr val="bg1"/>
              </a:solidFill>
              <a:latin typeface="微软雅黑" panose="020B0503020204020204" pitchFamily="34" charset="-122"/>
              <a:ea typeface="微软雅黑" panose="020B0503020204020204" pitchFamily="34" charset="-122"/>
            </a:endParaRPr>
          </a:p>
          <a:p>
            <a:pPr algn="l" defTabSz="457200">
              <a:lnSpc>
                <a:spcPct val="12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3. The tasks include: “Launch Tap to Run”, “Enable or Disable Automation”, “Send notification”. “Time to left” and “Device”.</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6347" y="2025559"/>
            <a:ext cx="3061850" cy="6629927"/>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197" y="2025558"/>
            <a:ext cx="3061851" cy="6629927"/>
          </a:xfrm>
          <a:prstGeom prst="rect">
            <a:avLst/>
          </a:prstGeom>
        </p:spPr>
      </p:pic>
      <p:sp>
        <p:nvSpPr>
          <p:cNvPr id="9" name="矩形 8"/>
          <p:cNvSpPr/>
          <p:nvPr/>
        </p:nvSpPr>
        <p:spPr>
          <a:xfrm>
            <a:off x="2527301" y="4709786"/>
            <a:ext cx="2696052" cy="713984"/>
          </a:xfrm>
          <a:prstGeom prst="rect">
            <a:avLst/>
          </a:prstGeom>
          <a:noFill/>
          <a:ln w="254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9733" y="2317313"/>
            <a:ext cx="2997215" cy="6489971"/>
          </a:xfrm>
          <a:prstGeom prst="rect">
            <a:avLst/>
          </a:prstGeom>
        </p:spPr>
      </p:pic>
      <p:sp>
        <p:nvSpPr>
          <p:cNvPr id="224" name="NO.4"/>
          <p:cNvSpPr/>
          <p:nvPr/>
        </p:nvSpPr>
        <p:spPr>
          <a:xfrm>
            <a:off x="312143"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5.1</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838525" y="947046"/>
            <a:ext cx="481457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Smart-Automation-Effective Period</a:t>
            </a:r>
          </a:p>
        </p:txBody>
      </p:sp>
      <p:sp>
        <p:nvSpPr>
          <p:cNvPr id="226" name="智能场景可支持设备在不同情况下执行相应动作，主要支持的执行条件有：  1.温度…"/>
          <p:cNvSpPr/>
          <p:nvPr/>
        </p:nvSpPr>
        <p:spPr>
          <a:xfrm>
            <a:off x="9873957" y="2317313"/>
            <a:ext cx="5630760" cy="3646170"/>
          </a:xfrm>
          <a:prstGeom prst="rect">
            <a:avLst/>
          </a:prstGeom>
          <a:ln w="12700">
            <a:miter lim="400000"/>
          </a:ln>
        </p:spPr>
        <p:txBody>
          <a:bodyPr wrap="square" lIns="50800" tIns="50800" rIns="50800" bIns="50800">
            <a:spAutoFit/>
          </a:bodyPr>
          <a:lstStyle/>
          <a:p>
            <a:pPr algn="l" defTabSz="457200">
              <a:lnSpc>
                <a:spcPct val="12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1. You can select the effective period to the automation you set.</a:t>
            </a:r>
          </a:p>
          <a:p>
            <a:pPr algn="l" defTabSz="457200">
              <a:lnSpc>
                <a:spcPct val="12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cs typeface="Helvetica"/>
                <a:sym typeface="Helvetica"/>
              </a:rPr>
              <a:t>2. For example, if you want to set an automation, where the night light will turn on when the sensor detects any human action, you can select Night for Effective Period so that the automation will be off in the daytime. </a:t>
            </a:r>
          </a:p>
        </p:txBody>
      </p:sp>
      <p:sp>
        <p:nvSpPr>
          <p:cNvPr id="3" name="矩形 2"/>
          <p:cNvSpPr/>
          <p:nvPr/>
        </p:nvSpPr>
        <p:spPr>
          <a:xfrm>
            <a:off x="1549733" y="7816241"/>
            <a:ext cx="2997215" cy="626301"/>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948" y="2317313"/>
            <a:ext cx="2997216" cy="6489972"/>
          </a:xfrm>
          <a:prstGeom prst="rect">
            <a:avLst/>
          </a:prstGeom>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25206"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5.1</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838526" y="927328"/>
            <a:ext cx="401383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Smart-Automation-Examples</a:t>
            </a:r>
          </a:p>
        </p:txBody>
      </p:sp>
      <p:sp>
        <p:nvSpPr>
          <p:cNvPr id="226" name="智能场景可支持设备在不同情况下执行相应动作，主要支持的执行条件有：  1.温度…"/>
          <p:cNvSpPr/>
          <p:nvPr/>
        </p:nvSpPr>
        <p:spPr>
          <a:xfrm>
            <a:off x="8493500" y="1254067"/>
            <a:ext cx="5457979" cy="7949565"/>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The completed automation setting of condition and task is shown in the image.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There are mainly 4 types of automation can be achieved:</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b="1" dirty="0">
                <a:solidFill>
                  <a:schemeClr val="bg1"/>
                </a:solidFill>
                <a:latin typeface="微软雅黑" panose="020B0503020204020204" pitchFamily="34" charset="-122"/>
                <a:ea typeface="微软雅黑" panose="020B0503020204020204" pitchFamily="34" charset="-122"/>
              </a:rPr>
              <a:t>Linkage among devices: </a:t>
            </a:r>
            <a:r>
              <a:rPr lang="en-US" altLang="zh-CN" sz="2000" dirty="0">
                <a:solidFill>
                  <a:schemeClr val="bg1"/>
                </a:solidFill>
                <a:latin typeface="微软雅黑" panose="020B0503020204020204" pitchFamily="34" charset="-122"/>
                <a:ea typeface="微软雅黑" panose="020B0503020204020204" pitchFamily="34" charset="-122"/>
              </a:rPr>
              <a:t>you can set that aroma diffuser and air purifier to be turned on while air conditioning is on;</a:t>
            </a:r>
          </a:p>
          <a:p>
            <a:pPr algn="l" defTabSz="457200">
              <a:lnSpc>
                <a:spcPct val="150000"/>
              </a:lnSpc>
              <a:buClr>
                <a:srgbClr val="000000"/>
              </a:buClr>
              <a:defRPr sz="2000">
                <a:latin typeface="Helvetica"/>
                <a:ea typeface="Helvetica"/>
                <a:cs typeface="Helvetica"/>
                <a:sym typeface="Helvetica"/>
              </a:defRPr>
            </a:pPr>
            <a:r>
              <a:rPr lang="en-US" altLang="zh-CN" sz="2000" b="1" dirty="0">
                <a:solidFill>
                  <a:schemeClr val="bg1"/>
                </a:solidFill>
                <a:latin typeface="微软雅黑" panose="020B0503020204020204" pitchFamily="34" charset="-122"/>
                <a:ea typeface="微软雅黑" panose="020B0503020204020204" pitchFamily="34" charset="-122"/>
              </a:rPr>
              <a:t>2</a:t>
            </a:r>
            <a:r>
              <a:rPr lang="zh-CN" altLang="en-US" sz="2000" b="1" dirty="0">
                <a:solidFill>
                  <a:schemeClr val="bg1"/>
                </a:solidFill>
                <a:latin typeface="微软雅黑" panose="020B0503020204020204" pitchFamily="34" charset="-122"/>
                <a:ea typeface="微软雅黑" panose="020B0503020204020204" pitchFamily="34" charset="-122"/>
              </a:rPr>
              <a:t>、</a:t>
            </a:r>
            <a:r>
              <a:rPr lang="en-US" altLang="zh-CN" sz="2000" b="1" dirty="0">
                <a:solidFill>
                  <a:schemeClr val="bg1"/>
                </a:solidFill>
                <a:latin typeface="微软雅黑" panose="020B0503020204020204" pitchFamily="34" charset="-122"/>
                <a:ea typeface="微软雅黑" panose="020B0503020204020204" pitchFamily="34" charset="-122"/>
              </a:rPr>
              <a:t>Linakge between environment and device: </a:t>
            </a:r>
            <a:r>
              <a:rPr lang="en-US" altLang="zh-CN" sz="2000" dirty="0">
                <a:solidFill>
                  <a:schemeClr val="bg1"/>
                </a:solidFill>
                <a:latin typeface="微软雅黑" panose="020B0503020204020204" pitchFamily="34" charset="-122"/>
                <a:ea typeface="微软雅黑" panose="020B0503020204020204" pitchFamily="34" charset="-122"/>
              </a:rPr>
              <a:t>you can set to automaticlly turn on the air conditioning while the temperature is over </a:t>
            </a:r>
            <a:r>
              <a:rPr lang="en-US" altLang="zh-CN" dirty="0">
                <a:solidFill>
                  <a:schemeClr val="bg1"/>
                </a:solidFill>
                <a:latin typeface="微软雅黑" panose="020B0503020204020204" pitchFamily="34" charset="-122"/>
                <a:ea typeface="微软雅黑" panose="020B0503020204020204" pitchFamily="34" charset="-122"/>
                <a:sym typeface="+mn-ea"/>
              </a:rPr>
              <a:t>29</a:t>
            </a:r>
            <a:r>
              <a:rPr lang="zh-CN" altLang="en-US" dirty="0">
                <a:solidFill>
                  <a:schemeClr val="bg1"/>
                </a:solidFill>
                <a:latin typeface="微软雅黑" panose="020B0503020204020204" pitchFamily="34" charset="-122"/>
                <a:ea typeface="微软雅黑" panose="020B0503020204020204" pitchFamily="34" charset="-122"/>
                <a:sym typeface="+mn-ea"/>
              </a:rPr>
              <a:t>℃</a:t>
            </a:r>
            <a:r>
              <a:rPr lang="en-US" altLang="zh-CN" dirty="0">
                <a:solidFill>
                  <a:schemeClr val="bg1"/>
                </a:solidFill>
                <a:latin typeface="微软雅黑" panose="020B0503020204020204" pitchFamily="34" charset="-122"/>
                <a:ea typeface="微软雅黑" panose="020B0503020204020204" pitchFamily="34" charset="-122"/>
                <a:sym typeface="+mn-ea"/>
              </a:rPr>
              <a:t>;</a:t>
            </a:r>
            <a:endParaRPr lang="en-US" altLang="zh-CN" sz="20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altLang="zh-CN" sz="2000" b="1" dirty="0">
                <a:solidFill>
                  <a:schemeClr val="bg1"/>
                </a:solidFill>
                <a:latin typeface="微软雅黑" panose="020B0503020204020204" pitchFamily="34" charset="-122"/>
                <a:ea typeface="微软雅黑" panose="020B0503020204020204" pitchFamily="34" charset="-122"/>
              </a:rPr>
              <a:t>3</a:t>
            </a:r>
            <a:r>
              <a:rPr lang="zh-CN" altLang="en-US" sz="2000" b="1" dirty="0">
                <a:solidFill>
                  <a:schemeClr val="bg1"/>
                </a:solidFill>
                <a:latin typeface="微软雅黑" panose="020B0503020204020204" pitchFamily="34" charset="-122"/>
                <a:ea typeface="微软雅黑" panose="020B0503020204020204" pitchFamily="34" charset="-122"/>
              </a:rPr>
              <a:t>、</a:t>
            </a:r>
            <a:r>
              <a:rPr lang="en-US" altLang="zh-CN" sz="2000" b="1" dirty="0">
                <a:solidFill>
                  <a:schemeClr val="bg1"/>
                </a:solidFill>
                <a:latin typeface="微软雅黑" panose="020B0503020204020204" pitchFamily="34" charset="-122"/>
                <a:ea typeface="微软雅黑" panose="020B0503020204020204" pitchFamily="34" charset="-122"/>
              </a:rPr>
              <a:t>Timer: </a:t>
            </a:r>
            <a:r>
              <a:rPr lang="en-US" altLang="zh-CN" sz="2000" dirty="0">
                <a:solidFill>
                  <a:schemeClr val="bg1"/>
                </a:solidFill>
                <a:latin typeface="微软雅黑" panose="020B0503020204020204" pitchFamily="34" charset="-122"/>
                <a:ea typeface="微软雅黑" panose="020B0503020204020204" pitchFamily="34" charset="-122"/>
              </a:rPr>
              <a:t>to automaticlly open the curtain at 8am on every morning;</a:t>
            </a:r>
          </a:p>
          <a:p>
            <a:pPr algn="l" defTabSz="457200">
              <a:lnSpc>
                <a:spcPct val="150000"/>
              </a:lnSpc>
              <a:buClr>
                <a:srgbClr val="000000"/>
              </a:buClr>
              <a:defRPr sz="2000">
                <a:latin typeface="Helvetica"/>
                <a:ea typeface="Helvetica"/>
                <a:cs typeface="Helvetica"/>
                <a:sym typeface="Helvetica"/>
              </a:defRPr>
            </a:pPr>
            <a:r>
              <a:rPr lang="en-US" altLang="zh-CN" sz="2000" b="1" dirty="0">
                <a:solidFill>
                  <a:schemeClr val="bg1"/>
                </a:solidFill>
                <a:latin typeface="微软雅黑" panose="020B0503020204020204" pitchFamily="34" charset="-122"/>
                <a:ea typeface="微软雅黑" panose="020B0503020204020204" pitchFamily="34" charset="-122"/>
              </a:rPr>
              <a:t>4</a:t>
            </a:r>
            <a:r>
              <a:rPr lang="zh-CN" altLang="en-US" sz="2000" b="1" dirty="0">
                <a:solidFill>
                  <a:schemeClr val="bg1"/>
                </a:solidFill>
                <a:latin typeface="微软雅黑" panose="020B0503020204020204" pitchFamily="34" charset="-122"/>
                <a:ea typeface="微软雅黑" panose="020B0503020204020204" pitchFamily="34" charset="-122"/>
              </a:rPr>
              <a:t>、</a:t>
            </a:r>
            <a:r>
              <a:rPr lang="en-US" altLang="zh-CN" sz="2000" b="1" dirty="0">
                <a:solidFill>
                  <a:schemeClr val="bg1"/>
                </a:solidFill>
                <a:latin typeface="微软雅黑" panose="020B0503020204020204" pitchFamily="34" charset="-122"/>
                <a:ea typeface="微软雅黑" panose="020B0503020204020204" pitchFamily="34" charset="-122"/>
              </a:rPr>
              <a:t>Location: </a:t>
            </a:r>
            <a:r>
              <a:rPr lang="en-US" altLang="zh-CN" sz="2000" dirty="0">
                <a:solidFill>
                  <a:schemeClr val="bg1"/>
                </a:solidFill>
                <a:latin typeface="微软雅黑" panose="020B0503020204020204" pitchFamily="34" charset="-122"/>
                <a:ea typeface="微软雅黑" panose="020B0503020204020204" pitchFamily="34" charset="-122"/>
              </a:rPr>
              <a:t>to trigger some actions when someone leaves or arrvies somewhere. For examle, to open the air conditioing and water heater when you are nearby your home.</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796" y="2133038"/>
            <a:ext cx="2840337" cy="6150278"/>
          </a:xfrm>
          <a:prstGeom prst="rect">
            <a:avLst/>
          </a:prstGeom>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25206"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5.1</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838526" y="926634"/>
            <a:ext cx="9803966"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Smart-Automation-Push messages support multiple selection</a:t>
            </a:r>
          </a:p>
        </p:txBody>
      </p:sp>
      <p:sp>
        <p:nvSpPr>
          <p:cNvPr id="226" name="智能场景可支持设备在不同情况下执行相应动作，主要支持的执行条件有：  1.温度…"/>
          <p:cNvSpPr/>
          <p:nvPr/>
        </p:nvSpPr>
        <p:spPr>
          <a:xfrm>
            <a:off x="9835917" y="2596484"/>
            <a:ext cx="5457979" cy="5588196"/>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1.Click "create a new account", the graffiti will pop up and click "smart - add - send notification reminder" to enter the "select reminder mode" page. This page feature supports multiple selections (at least 1, and at most 3). If the phone notification and SMS reminder are not purchased, you can only choose the message center.</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After completing the configuration, return to the home page of automation, which can be combined according to the selected push mode.</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8950" y="1932024"/>
            <a:ext cx="3422214" cy="7406529"/>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1164" y="1932024"/>
            <a:ext cx="3422213" cy="7406529"/>
          </a:xfrm>
          <a:prstGeom prst="rect">
            <a:avLst/>
          </a:prstGeom>
        </p:spPr>
      </p:pic>
    </p:spTree>
    <p:extLst>
      <p:ext uri="{BB962C8B-B14F-4D97-AF65-F5344CB8AC3E}">
        <p14:creationId xmlns:p14="http://schemas.microsoft.com/office/powerpoint/2010/main" val="19690380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5.2</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10481" y="947044"/>
            <a:ext cx="188722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Smart-Scene</a:t>
            </a:r>
          </a:p>
        </p:txBody>
      </p:sp>
      <p:sp>
        <p:nvSpPr>
          <p:cNvPr id="226" name="智能场景可支持设备在不同情况下执行相应动作，主要支持的执行条件有：  1.温度…"/>
          <p:cNvSpPr/>
          <p:nvPr/>
        </p:nvSpPr>
        <p:spPr>
          <a:xfrm>
            <a:off x="13565866" y="1935329"/>
            <a:ext cx="2983973" cy="564134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Under “Tap-To-Run” in “Smart” page, click “Add Tap-To-Run” or “+” on the upper right corner to enter the setting page.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You must choose “Click to execute” as a condition.</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You can not add “Luach Tap to Run” or “Send Notification” as a task.</a:t>
            </a: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3717" y="2165547"/>
            <a:ext cx="2977246" cy="6446729"/>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472" y="2165548"/>
            <a:ext cx="2977245" cy="6446729"/>
          </a:xfrm>
          <a:prstGeom prst="rect">
            <a:avLst/>
          </a:prstGeom>
        </p:spPr>
      </p:pic>
      <p:sp>
        <p:nvSpPr>
          <p:cNvPr id="11" name="矩形 10"/>
          <p:cNvSpPr/>
          <p:nvPr/>
        </p:nvSpPr>
        <p:spPr>
          <a:xfrm>
            <a:off x="4297886" y="3680537"/>
            <a:ext cx="2608908" cy="601249"/>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0962" y="2165546"/>
            <a:ext cx="2977245" cy="6446729"/>
          </a:xfrm>
          <a:prstGeom prst="rect">
            <a:avLst/>
          </a:prstGeom>
        </p:spPr>
      </p:pic>
      <p:sp>
        <p:nvSpPr>
          <p:cNvPr id="13" name="矩形 12"/>
          <p:cNvSpPr/>
          <p:nvPr/>
        </p:nvSpPr>
        <p:spPr>
          <a:xfrm>
            <a:off x="7275131" y="4455375"/>
            <a:ext cx="2608908" cy="601249"/>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8207" y="2165546"/>
            <a:ext cx="2977245" cy="6446729"/>
          </a:xfrm>
          <a:prstGeom prst="rect">
            <a:avLst/>
          </a:prstGeom>
        </p:spPr>
      </p:pic>
      <p:sp>
        <p:nvSpPr>
          <p:cNvPr id="16" name="矩形 15"/>
          <p:cNvSpPr/>
          <p:nvPr/>
        </p:nvSpPr>
        <p:spPr>
          <a:xfrm>
            <a:off x="10068207" y="3379912"/>
            <a:ext cx="2974170" cy="503319"/>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12144"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5.2</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88859" y="947044"/>
            <a:ext cx="188722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Smart-Scene</a:t>
            </a:r>
          </a:p>
        </p:txBody>
      </p:sp>
      <p:sp>
        <p:nvSpPr>
          <p:cNvPr id="226" name="智能场景可支持设备在不同情况下执行相应动作，主要支持的执行条件有：  1.温度…"/>
          <p:cNvSpPr/>
          <p:nvPr/>
        </p:nvSpPr>
        <p:spPr>
          <a:xfrm>
            <a:off x="11293003" y="2171205"/>
            <a:ext cx="5329035" cy="471805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4. When choose “Enable or Disabele Automation” as a task, you need to pre-set an “Automation” scene.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5. After clicking “</a:t>
            </a:r>
            <a:r>
              <a:rPr lang="en-US" altLang="zh-CN" dirty="0">
                <a:solidFill>
                  <a:schemeClr val="bg1"/>
                </a:solidFill>
                <a:latin typeface="微软雅黑" panose="020B0503020204020204" pitchFamily="34" charset="-122"/>
                <a:ea typeface="微软雅黑" panose="020B0503020204020204" pitchFamily="34" charset="-122"/>
                <a:sym typeface="+mn-ea"/>
              </a:rPr>
              <a:t>Enable or Disabele Automation</a:t>
            </a:r>
            <a:r>
              <a:rPr lang="en-US" altLang="zh-CN" sz="2000" dirty="0">
                <a:solidFill>
                  <a:schemeClr val="bg1"/>
                </a:solidFill>
                <a:latin typeface="微软雅黑" panose="020B0503020204020204" pitchFamily="34" charset="-122"/>
                <a:ea typeface="微软雅黑" panose="020B0503020204020204" pitchFamily="34" charset="-122"/>
              </a:rPr>
              <a:t>”, the existed automation will be shown on the screen. Select to choose “Enable” or “Disable” it and click “Next”. Last, click “Save” and enter your scenario name to complete setting.</a:t>
            </a:r>
            <a:r>
              <a:rPr lang="zh-CN" altLang="en-US" sz="2000" dirty="0">
                <a:solidFill>
                  <a:schemeClr val="bg1"/>
                </a:solidFill>
                <a:latin typeface="微软雅黑" panose="020B0503020204020204" pitchFamily="34" charset="-122"/>
                <a:ea typeface="微软雅黑" panose="020B0503020204020204" pitchFamily="34" charset="-122"/>
              </a:rPr>
              <a:t> </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rgbClr val="FFFF00"/>
                </a:solidFill>
                <a:latin typeface="微软雅黑" panose="020B0503020204020204" pitchFamily="34" charset="-122"/>
                <a:ea typeface="微软雅黑" panose="020B0503020204020204" pitchFamily="34" charset="-122"/>
              </a:rPr>
              <a:t>“</a:t>
            </a:r>
            <a:r>
              <a:rPr lang="en-US" altLang="zh-CN" sz="2000" dirty="0">
                <a:solidFill>
                  <a:srgbClr val="FFFF00"/>
                </a:solidFill>
                <a:latin typeface="微软雅黑" panose="020B0503020204020204" pitchFamily="34" charset="-122"/>
                <a:ea typeface="微软雅黑" panose="020B0503020204020204" pitchFamily="34" charset="-122"/>
              </a:rPr>
              <a:t>Effective Period</a:t>
            </a:r>
            <a:r>
              <a:rPr lang="zh-CN" altLang="en-US" sz="2000" dirty="0">
                <a:solidFill>
                  <a:srgbClr val="FFFF00"/>
                </a:solidFill>
                <a:latin typeface="微软雅黑" panose="020B0503020204020204" pitchFamily="34" charset="-122"/>
                <a:ea typeface="微软雅黑" panose="020B0503020204020204" pitchFamily="34" charset="-122"/>
              </a:rPr>
              <a:t>” </a:t>
            </a:r>
            <a:r>
              <a:rPr lang="en-US" altLang="zh-CN" sz="2000" dirty="0">
                <a:solidFill>
                  <a:srgbClr val="FFFF00"/>
                </a:solidFill>
                <a:latin typeface="微软雅黑" panose="020B0503020204020204" pitchFamily="34" charset="-122"/>
                <a:ea typeface="微软雅黑" panose="020B0503020204020204" pitchFamily="34" charset="-122"/>
              </a:rPr>
              <a:t>is unavailable for </a:t>
            </a:r>
            <a:r>
              <a:rPr lang="zh-CN" altLang="en-US" sz="2000" dirty="0">
                <a:solidFill>
                  <a:srgbClr val="FFFF00"/>
                </a:solidFill>
                <a:latin typeface="微软雅黑" panose="020B0503020204020204" pitchFamily="34" charset="-122"/>
                <a:ea typeface="微软雅黑" panose="020B0503020204020204" pitchFamily="34" charset="-122"/>
              </a:rPr>
              <a:t>“</a:t>
            </a:r>
            <a:r>
              <a:rPr lang="en-US" altLang="zh-CN" sz="2000" dirty="0">
                <a:solidFill>
                  <a:srgbClr val="FFFF00"/>
                </a:solidFill>
                <a:latin typeface="微软雅黑" panose="020B0503020204020204" pitchFamily="34" charset="-122"/>
                <a:ea typeface="微软雅黑" panose="020B0503020204020204" pitchFamily="34" charset="-122"/>
              </a:rPr>
              <a:t>Tap-to-Run</a:t>
            </a:r>
            <a:r>
              <a:rPr lang="zh-CN" altLang="en-US" sz="2000" dirty="0">
                <a:solidFill>
                  <a:srgbClr val="FFFF00"/>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sym typeface="+mn-ea"/>
              </a:rPr>
              <a:t>)</a:t>
            </a:r>
            <a:endParaRPr lang="en-US" altLang="zh-CN" sz="2000" dirty="0">
              <a:solidFill>
                <a:srgbClr val="FFFF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4651" y="2262280"/>
            <a:ext cx="2977245" cy="6446729"/>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481" y="2262280"/>
            <a:ext cx="2977245" cy="6446729"/>
          </a:xfrm>
          <a:prstGeom prst="rect">
            <a:avLst/>
          </a:prstGeom>
        </p:spPr>
      </p:pic>
      <p:sp>
        <p:nvSpPr>
          <p:cNvPr id="13" name="矩形 12"/>
          <p:cNvSpPr/>
          <p:nvPr/>
        </p:nvSpPr>
        <p:spPr>
          <a:xfrm>
            <a:off x="1710481" y="3476646"/>
            <a:ext cx="2974170" cy="503319"/>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821" y="2262279"/>
            <a:ext cx="2977245" cy="6446729"/>
          </a:xfrm>
          <a:prstGeom prst="rect">
            <a:avLst/>
          </a:prstGeom>
        </p:spPr>
      </p:pic>
      <p:cxnSp>
        <p:nvCxnSpPr>
          <p:cNvPr id="15" name="直接箭头连接符 14"/>
          <p:cNvCxnSpPr/>
          <p:nvPr/>
        </p:nvCxnSpPr>
        <p:spPr>
          <a:xfrm flipV="1">
            <a:off x="4684651" y="3336966"/>
            <a:ext cx="2547422" cy="403761"/>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12144"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5.2</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88859" y="947044"/>
            <a:ext cx="188722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Smart-Scene</a:t>
            </a:r>
          </a:p>
        </p:txBody>
      </p:sp>
      <p:sp>
        <p:nvSpPr>
          <p:cNvPr id="9" name="矩形 8"/>
          <p:cNvSpPr/>
          <p:nvPr/>
        </p:nvSpPr>
        <p:spPr>
          <a:xfrm>
            <a:off x="1788859" y="2621602"/>
            <a:ext cx="13541804" cy="3692525"/>
          </a:xfrm>
          <a:prstGeom prst="rect">
            <a:avLst/>
          </a:prstGeom>
        </p:spPr>
        <p:txBody>
          <a:bodyPr wrap="square">
            <a:spAutoFit/>
          </a:bodyPr>
          <a:lstStyle/>
          <a:p>
            <a:pPr algn="l">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“Automation” supports gateway for Tap to Run of local scenario</a:t>
            </a:r>
          </a:p>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rPr>
              <a:t>New ZigBee gateway supports “Automation” Tap to Run of local scenario, that is if all the tasks of an “Automation” and the device are under new ZigBee gateway, the “Automation” can be executived in offline mode. Even if your network is offline, the devices and tasks bound under new ZigBee gateway will still execute the automation that you have set before.</a:t>
            </a:r>
            <a:endParaRPr lang="zh-CN" altLang="en-US" sz="2000" dirty="0">
              <a:solidFill>
                <a:schemeClr val="bg1"/>
              </a:solidFill>
              <a:latin typeface="微软雅黑" panose="020B0503020204020204" pitchFamily="34" charset="-122"/>
              <a:ea typeface="微软雅黑" panose="020B0503020204020204" pitchFamily="34" charset="-122"/>
            </a:endParaRPr>
          </a:p>
          <a:p>
            <a:pPr algn="l">
              <a:lnSpc>
                <a:spcPct val="150000"/>
              </a:lnSpc>
            </a:pPr>
            <a:endParaRPr lang="en-US" altLang="zh-CN" sz="2000" b="1"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12144"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5.2</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88859" y="946350"/>
            <a:ext cx="10246395"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Smart-Scene-</a:t>
            </a:r>
            <a:r>
              <a:rPr lang="en-US" altLang="zh-CN" sz="2400" dirty="0" err="1">
                <a:solidFill>
                  <a:schemeClr val="bg1"/>
                </a:solidFill>
                <a:latin typeface="微软雅黑" panose="020B0503020204020204" pitchFamily="34" charset="-122"/>
                <a:ea typeface="微软雅黑" panose="020B0503020204020204" pitchFamily="34" charset="-122"/>
              </a:rPr>
              <a:t>Zigbee</a:t>
            </a:r>
            <a:r>
              <a:rPr lang="en-US" altLang="zh-CN" sz="2400" dirty="0">
                <a:solidFill>
                  <a:schemeClr val="bg1"/>
                </a:solidFill>
                <a:latin typeface="微软雅黑" panose="020B0503020204020204" pitchFamily="34" charset="-122"/>
                <a:ea typeface="微软雅黑" panose="020B0503020204020204" pitchFamily="34" charset="-122"/>
              </a:rPr>
              <a:t> gateway linkage data backup and recovery</a:t>
            </a:r>
          </a:p>
        </p:txBody>
      </p:sp>
      <p:sp>
        <p:nvSpPr>
          <p:cNvPr id="9" name="矩形 8"/>
          <p:cNvSpPr/>
          <p:nvPr/>
        </p:nvSpPr>
        <p:spPr>
          <a:xfrm>
            <a:off x="1788859" y="2621602"/>
            <a:ext cx="13541804" cy="2769989"/>
          </a:xfrm>
          <a:prstGeom prst="rect">
            <a:avLst/>
          </a:prstGeom>
        </p:spPr>
        <p:txBody>
          <a:bodyPr wrap="square">
            <a:spAutoFit/>
          </a:bodyPr>
          <a:lstStyle/>
          <a:p>
            <a:pPr algn="l">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The App now supports the function of "Zigbee gateway linkage data backup and recovery". This means that even if the </a:t>
            </a:r>
            <a:r>
              <a:rPr lang="en-US" altLang="zh-CN" sz="2000" b="1" dirty="0" err="1">
                <a:solidFill>
                  <a:schemeClr val="bg1"/>
                </a:solidFill>
                <a:latin typeface="微软雅黑" panose="020B0503020204020204" pitchFamily="34" charset="-122"/>
                <a:ea typeface="微软雅黑" panose="020B0503020204020204" pitchFamily="34" charset="-122"/>
              </a:rPr>
              <a:t>zigbee</a:t>
            </a:r>
            <a:r>
              <a:rPr lang="en-US" altLang="zh-CN" sz="2000" b="1" dirty="0">
                <a:solidFill>
                  <a:schemeClr val="bg1"/>
                </a:solidFill>
                <a:latin typeface="微软雅黑" panose="020B0503020204020204" pitchFamily="34" charset="-122"/>
                <a:ea typeface="微软雅黑" panose="020B0503020204020204" pitchFamily="34" charset="-122"/>
              </a:rPr>
              <a:t> gateway in the user's home is removed, the previous linkage scene information will be automatically retained, and the linkage scene information will be restored after the device is reconfigured in the user's home (normal configuration, automatic discovery).</a:t>
            </a:r>
          </a:p>
          <a:p>
            <a:pPr>
              <a:lnSpc>
                <a:spcPct val="150000"/>
              </a:lnSpc>
            </a:pP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114763277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286018"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5.3</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684356" y="907718"/>
            <a:ext cx="314706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Smart-Add/Edit/Delete</a:t>
            </a:r>
          </a:p>
        </p:txBody>
      </p:sp>
      <p:sp>
        <p:nvSpPr>
          <p:cNvPr id="226" name="智能场景可支持设备在不同情况下执行相应动作，主要支持的执行条件有：  1.温度…"/>
          <p:cNvSpPr/>
          <p:nvPr/>
        </p:nvSpPr>
        <p:spPr>
          <a:xfrm>
            <a:off x="12000197" y="2089683"/>
            <a:ext cx="4709524" cy="4256405"/>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The ”Tap-to-Run” and “Automation” that you have set will be shown on the “Smart” page. By clicking “...” on the upper right corner, you will be able to edit or change the order for them.</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Click to enter the editing page, and you can change the order or swipe left to delete your scenario or automation. (for Apple system, click “-” to delete)</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608" y="2089683"/>
            <a:ext cx="3052447" cy="6609567"/>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055" y="2089683"/>
            <a:ext cx="3052447" cy="6609567"/>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8501" y="2089683"/>
            <a:ext cx="3052448" cy="6609568"/>
          </a:xfrm>
          <a:prstGeom prst="rect">
            <a:avLst/>
          </a:prstGeom>
        </p:spPr>
      </p:pic>
      <p:sp>
        <p:nvSpPr>
          <p:cNvPr id="14" name="矩形 13"/>
          <p:cNvSpPr/>
          <p:nvPr/>
        </p:nvSpPr>
        <p:spPr>
          <a:xfrm>
            <a:off x="4138204" y="2843408"/>
            <a:ext cx="437850" cy="350729"/>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5.3</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671293" y="907338"/>
            <a:ext cx="314706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Smart-Add/Edit/Delete</a:t>
            </a:r>
          </a:p>
        </p:txBody>
      </p:sp>
      <p:sp>
        <p:nvSpPr>
          <p:cNvPr id="226" name="智能场景可支持设备在不同情况下执行相应动作，主要支持的执行条件有：  1.温度…"/>
          <p:cNvSpPr/>
          <p:nvPr/>
        </p:nvSpPr>
        <p:spPr>
          <a:xfrm>
            <a:off x="12098161" y="1849167"/>
            <a:ext cx="4070271" cy="656463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Click “...” on upper right corner of your “Tap-to-Run” or “Automation” to enter the editing page.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4. Swipe left to delete any “Condition” or “Task”.</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5. Click “+” to add new “Condition” and “Task”.</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6. Click “Delete” at bottom of the page to remove the entire “Tap-to-Run” or “Automation”.</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7. By clicking your “Automation”, you can choose to edit or remove it directly.</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859" y="2130920"/>
            <a:ext cx="3185498" cy="689766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0858" y="2130920"/>
            <a:ext cx="3185498" cy="6897666"/>
          </a:xfrm>
          <a:prstGeom prst="rect">
            <a:avLst/>
          </a:prstGeom>
        </p:spPr>
      </p:pic>
      <p:sp>
        <p:nvSpPr>
          <p:cNvPr id="11" name="矩形 10"/>
          <p:cNvSpPr/>
          <p:nvPr/>
        </p:nvSpPr>
        <p:spPr>
          <a:xfrm>
            <a:off x="2716204" y="3407079"/>
            <a:ext cx="404327" cy="400833"/>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
        <p:nvSpPr>
          <p:cNvPr id="12" name="矩形 11"/>
          <p:cNvSpPr/>
          <p:nvPr/>
        </p:nvSpPr>
        <p:spPr>
          <a:xfrm>
            <a:off x="4885294" y="3514593"/>
            <a:ext cx="2947214" cy="831937"/>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cxnSp>
        <p:nvCxnSpPr>
          <p:cNvPr id="7" name="直接箭头连接符 6"/>
          <p:cNvCxnSpPr/>
          <p:nvPr/>
        </p:nvCxnSpPr>
        <p:spPr>
          <a:xfrm flipH="1">
            <a:off x="5903500" y="3970751"/>
            <a:ext cx="1152394" cy="0"/>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5007" y="2128994"/>
            <a:ext cx="3185498" cy="6897666"/>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NO.1"/>
          <p:cNvSpPr/>
          <p:nvPr/>
        </p:nvSpPr>
        <p:spPr>
          <a:xfrm>
            <a:off x="318886"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2</a:t>
            </a:r>
            <a:endParaRPr dirty="0">
              <a:latin typeface="微软雅黑" panose="020B0503020204020204" pitchFamily="34" charset="-122"/>
              <a:ea typeface="微软雅黑" panose="020B0503020204020204" pitchFamily="34" charset="-122"/>
            </a:endParaRPr>
          </a:p>
        </p:txBody>
      </p:sp>
      <p:sp>
        <p:nvSpPr>
          <p:cNvPr id="149" name="注册/登录/找回密码"/>
          <p:cNvSpPr/>
          <p:nvPr/>
        </p:nvSpPr>
        <p:spPr>
          <a:xfrm>
            <a:off x="1779917" y="947044"/>
            <a:ext cx="455993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pPr algn="l"/>
            <a:r>
              <a:rPr lang="en-US" sz="2400" dirty="0">
                <a:solidFill>
                  <a:schemeClr val="bg1"/>
                </a:solidFill>
                <a:latin typeface="微软雅黑" panose="020B0503020204020204" pitchFamily="34" charset="-122"/>
                <a:ea typeface="微软雅黑" panose="020B0503020204020204" pitchFamily="34" charset="-122"/>
                <a:sym typeface="+mn-ea"/>
              </a:rPr>
              <a:t>Register</a:t>
            </a:r>
            <a:r>
              <a:rPr sz="2400" dirty="0">
                <a:solidFill>
                  <a:schemeClr val="bg1"/>
                </a:solidFill>
                <a:latin typeface="微软雅黑" panose="020B0503020204020204" pitchFamily="34" charset="-122"/>
                <a:ea typeface="微软雅黑" panose="020B0503020204020204" pitchFamily="34" charset="-122"/>
                <a:sym typeface="+mn-ea"/>
              </a:rPr>
              <a:t>/</a:t>
            </a:r>
            <a:r>
              <a:rPr lang="en-US" sz="2400" dirty="0">
                <a:solidFill>
                  <a:schemeClr val="bg1"/>
                </a:solidFill>
                <a:latin typeface="微软雅黑" panose="020B0503020204020204" pitchFamily="34" charset="-122"/>
                <a:ea typeface="微软雅黑" panose="020B0503020204020204" pitchFamily="34" charset="-122"/>
                <a:sym typeface="+mn-ea"/>
              </a:rPr>
              <a:t>Log in</a:t>
            </a:r>
            <a:r>
              <a:rPr sz="2400" dirty="0">
                <a:solidFill>
                  <a:schemeClr val="bg1"/>
                </a:solidFill>
                <a:latin typeface="微软雅黑" panose="020B0503020204020204" pitchFamily="34" charset="-122"/>
                <a:ea typeface="微软雅黑" panose="020B0503020204020204" pitchFamily="34" charset="-122"/>
                <a:sym typeface="+mn-ea"/>
              </a:rPr>
              <a:t>/</a:t>
            </a:r>
            <a:r>
              <a:rPr lang="en-US" sz="2400" dirty="0">
                <a:solidFill>
                  <a:schemeClr val="bg1"/>
                </a:solidFill>
                <a:latin typeface="微软雅黑" panose="020B0503020204020204" pitchFamily="34" charset="-122"/>
                <a:ea typeface="微软雅黑" panose="020B0503020204020204" pitchFamily="34" charset="-122"/>
                <a:sym typeface="+mn-ea"/>
              </a:rPr>
              <a:t>Forgot Password</a:t>
            </a:r>
            <a:endParaRPr sz="2400" dirty="0">
              <a:solidFill>
                <a:schemeClr val="bg1"/>
              </a:solidFill>
              <a:latin typeface="微软雅黑" panose="020B0503020204020204" pitchFamily="34" charset="-122"/>
              <a:ea typeface="微软雅黑" panose="020B0503020204020204" pitchFamily="34" charset="-122"/>
            </a:endParaRPr>
          </a:p>
        </p:txBody>
      </p:sp>
      <p:sp>
        <p:nvSpPr>
          <p:cNvPr id="150" name="忘记密码…"/>
          <p:cNvSpPr/>
          <p:nvPr/>
        </p:nvSpPr>
        <p:spPr>
          <a:xfrm>
            <a:off x="10215737" y="1778953"/>
            <a:ext cx="6799407" cy="6195695"/>
          </a:xfrm>
          <a:prstGeom prst="rect">
            <a:avLst/>
          </a:prstGeom>
          <a:ln w="12700">
            <a:miter lim="400000"/>
          </a:ln>
        </p:spPr>
        <p:txBody>
          <a:bodyPr wrap="square" lIns="50800" tIns="50800" rIns="50800" bIns="50800" anchor="ctr">
            <a:spAutoFit/>
          </a:bodyPr>
          <a:lstStyle/>
          <a:p>
            <a:pPr algn="l" defTabSz="457200">
              <a:lnSpc>
                <a:spcPct val="150000"/>
              </a:lnSpc>
              <a:buClr>
                <a:srgbClr val="000000"/>
              </a:buClr>
              <a:defRPr sz="18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4. Enter the verification code you receive in SMS or email</a:t>
            </a:r>
            <a:r>
              <a:rPr lang="zh-CN" altLang="en-US" sz="2400" dirty="0">
                <a:solidFill>
                  <a:schemeClr val="bg1"/>
                </a:solidFill>
                <a:latin typeface="微软雅黑" panose="020B0503020204020204" pitchFamily="34" charset="-122"/>
                <a:ea typeface="微软雅黑" panose="020B0503020204020204" pitchFamily="34" charset="-122"/>
              </a:rPr>
              <a:t>；</a:t>
            </a:r>
            <a:endParaRPr lang="en-US" altLang="zh-CN" sz="24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18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5. Enter your new password, click“Done”to reset the password. The app will automatically log in using your new password.</a:t>
            </a:r>
            <a:r>
              <a:rPr lang="zh-CN" altLang="en-US" sz="2400" dirty="0">
                <a:solidFill>
                  <a:schemeClr val="bg1"/>
                </a:solidFill>
                <a:latin typeface="微软雅黑" panose="020B0503020204020204" pitchFamily="34" charset="-122"/>
                <a:ea typeface="微软雅黑" panose="020B0503020204020204" pitchFamily="34" charset="-122"/>
              </a:rPr>
              <a:t> </a:t>
            </a:r>
            <a:endParaRPr lang="en-US" altLang="zh-CN" sz="24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18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6. For security concerns, the APP will  detect risks in the phone system when logging in. If it detects root or jailbreaking risk, it will pop up “Security Reminder”and you can choose whether to exit the app or not.</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rgbClr val="FFFF00"/>
                </a:solidFill>
                <a:latin typeface="微软雅黑" panose="020B0503020204020204" pitchFamily="34" charset="-122"/>
                <a:ea typeface="微软雅黑" panose="020B0503020204020204" pitchFamily="34" charset="-122"/>
              </a:rPr>
              <a:t>If you do not choose anything, the app will  exit automatically.</a:t>
            </a:r>
            <a:r>
              <a:rPr lang="zh-CN" altLang="en-US" sz="2400" dirty="0">
                <a:solidFill>
                  <a:schemeClr val="bg1"/>
                </a:solidFill>
                <a:latin typeface="微软雅黑" panose="020B0503020204020204" pitchFamily="34" charset="-122"/>
                <a:ea typeface="微软雅黑" panose="020B0503020204020204" pitchFamily="34" charset="-122"/>
              </a:rPr>
              <a:t>）</a:t>
            </a:r>
            <a:endParaRPr sz="24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4586" y="2064813"/>
            <a:ext cx="2953117" cy="6394484"/>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703" y="2064813"/>
            <a:ext cx="2953109" cy="6394468"/>
          </a:xfrm>
          <a:prstGeom prst="rect">
            <a:avLst/>
          </a:prstGeom>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5.3</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671293" y="907338"/>
            <a:ext cx="314706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Smart-Add/Edit/Delete</a:t>
            </a:r>
          </a:p>
        </p:txBody>
      </p:sp>
      <p:sp>
        <p:nvSpPr>
          <p:cNvPr id="226" name="智能场景可支持设备在不同情况下执行相应动作，主要支持的执行条件有：  1.温度…"/>
          <p:cNvSpPr/>
          <p:nvPr/>
        </p:nvSpPr>
        <p:spPr>
          <a:xfrm>
            <a:off x="2856622" y="1474413"/>
            <a:ext cx="12223721" cy="50982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2915022" y="2491883"/>
            <a:ext cx="3030612" cy="498348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Tx/>
              <a:buAutoNum type="arabicPeriod"/>
            </a:pPr>
            <a:r>
              <a:rPr kumimoji="0" lang="en-US" altLang="zh-CN" sz="2000" b="0" i="0" u="none" strike="noStrike" cap="none" spc="0" normalizeH="0" baseline="0" dirty="0">
                <a:ln>
                  <a:noFill/>
                </a:ln>
                <a:solidFill>
                  <a:schemeClr val="bg1"/>
                </a:solidFill>
                <a:effectLst/>
                <a:uFillTx/>
                <a:latin typeface="+mj-lt"/>
                <a:ea typeface="+mj-ea"/>
                <a:cs typeface="+mj-cs"/>
                <a:sym typeface="Arial" panose="020B0604020202090204"/>
              </a:rPr>
              <a:t>Click “Add to Siri” on the bottom right corner of the “Smart” page to enter the “Siri Shortcut” page.</a:t>
            </a:r>
          </a:p>
          <a:p>
            <a:pPr marL="342900" marR="0" indent="-342900" algn="l" defTabSz="914400" rtl="0" fontAlgn="auto" latinLnBrk="0" hangingPunct="0">
              <a:lnSpc>
                <a:spcPct val="100000"/>
              </a:lnSpc>
              <a:spcBef>
                <a:spcPts val="0"/>
              </a:spcBef>
              <a:spcAft>
                <a:spcPts val="0"/>
              </a:spcAft>
              <a:buClrTx/>
              <a:buSzTx/>
              <a:buFontTx/>
              <a:buAutoNum type="arabicPeriod"/>
            </a:pPr>
            <a:r>
              <a:rPr kumimoji="0" lang="en-US" altLang="zh-CN" sz="2000" b="0" i="0" u="none" strike="noStrike" cap="none" spc="0" normalizeH="0" baseline="0" dirty="0">
                <a:ln>
                  <a:noFill/>
                </a:ln>
                <a:solidFill>
                  <a:schemeClr val="bg1"/>
                </a:solidFill>
                <a:effectLst/>
                <a:uFillTx/>
                <a:latin typeface="+mj-lt"/>
                <a:ea typeface="+mj-ea"/>
                <a:cs typeface="+mj-cs"/>
                <a:sym typeface="Arial" panose="020B0604020202090204"/>
              </a:rPr>
              <a:t>You can add any “Tap-to-Run” to Siri</a:t>
            </a:r>
          </a:p>
          <a:p>
            <a:pPr marL="342900" marR="0" indent="-342900" algn="l" defTabSz="914400" rtl="0" fontAlgn="auto" latinLnBrk="0" hangingPunct="0">
              <a:lnSpc>
                <a:spcPct val="100000"/>
              </a:lnSpc>
              <a:spcBef>
                <a:spcPts val="0"/>
              </a:spcBef>
              <a:spcAft>
                <a:spcPts val="0"/>
              </a:spcAft>
              <a:buClrTx/>
              <a:buSzTx/>
              <a:buFontTx/>
              <a:buAutoNum type="arabicPeriod"/>
            </a:pPr>
            <a:r>
              <a:rPr lang="en-US" altLang="zh-CN" sz="2000" dirty="0">
                <a:solidFill>
                  <a:schemeClr val="bg1"/>
                </a:solidFill>
                <a:latin typeface="+mj-lt"/>
                <a:ea typeface="+mj-ea"/>
                <a:cs typeface="+mj-cs"/>
                <a:sym typeface="Arial" panose="020B0604020202090204"/>
              </a:rPr>
              <a:t>On the “Add to Siri” page, you can set custom phrase for Siri to trigger your “Tap-to-Run”</a:t>
            </a:r>
            <a:r>
              <a:rPr lang="zh-CN" altLang="en-US" sz="2000" dirty="0">
                <a:solidFill>
                  <a:schemeClr val="bg1"/>
                </a:solidFill>
                <a:latin typeface="+mj-lt"/>
                <a:ea typeface="+mj-ea"/>
                <a:cs typeface="+mj-cs"/>
                <a:sym typeface="Arial" panose="020B0604020202090204"/>
              </a:rPr>
              <a:t>（</a:t>
            </a:r>
            <a:r>
              <a:rPr lang="en-US" altLang="zh-CN" sz="2000" dirty="0">
                <a:solidFill>
                  <a:srgbClr val="FFFF00"/>
                </a:solidFill>
                <a:latin typeface="+mj-lt"/>
                <a:ea typeface="+mj-ea"/>
                <a:cs typeface="+mj-cs"/>
                <a:sym typeface="Arial" panose="020B0604020202090204"/>
              </a:rPr>
              <a:t>This function is only available for iOS system over 12.0 version</a:t>
            </a:r>
            <a:r>
              <a:rPr lang="zh-CN" altLang="en-US" sz="2000" dirty="0">
                <a:solidFill>
                  <a:schemeClr val="bg1"/>
                </a:solidFill>
                <a:latin typeface="+mj-lt"/>
                <a:ea typeface="+mj-ea"/>
                <a:cs typeface="+mj-cs"/>
                <a:sym typeface="Arial" panose="020B0604020202090204"/>
              </a:rPr>
              <a:t>）</a:t>
            </a:r>
            <a:endParaRPr kumimoji="0" lang="en-US" altLang="zh-CN" sz="1800" b="0" i="0" u="none" strike="noStrike" cap="none" spc="0" normalizeH="0" baseline="0" dirty="0">
              <a:ln>
                <a:noFill/>
              </a:ln>
              <a:solidFill>
                <a:schemeClr val="bg1"/>
              </a:solidFill>
              <a:effectLst/>
              <a:uFillTx/>
              <a:latin typeface="+mj-lt"/>
              <a:ea typeface="+mj-ea"/>
              <a:cs typeface="+mj-cs"/>
              <a:sym typeface="Arial" panose="020B0604020202090204"/>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chemeClr val="bg1"/>
              </a:solidFill>
              <a:effectLst/>
              <a:uFillTx/>
              <a:latin typeface="+mj-lt"/>
              <a:ea typeface="+mj-ea"/>
              <a:cs typeface="+mj-cs"/>
              <a:sym typeface="Arial" panose="020B0604020202090204"/>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859" y="2392470"/>
            <a:ext cx="2971460" cy="643420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319" y="2392469"/>
            <a:ext cx="2971460" cy="643420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8778" y="2392469"/>
            <a:ext cx="2971461" cy="6434204"/>
          </a:xfrm>
          <a:prstGeom prst="rect">
            <a:avLst/>
          </a:prstGeom>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286018"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5.3</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684356" y="907024"/>
            <a:ext cx="2806859" cy="471924"/>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Smart-Scene logs</a:t>
            </a:r>
          </a:p>
        </p:txBody>
      </p:sp>
      <p:sp>
        <p:nvSpPr>
          <p:cNvPr id="226" name="智能场景可支持设备在不同情况下执行相应动作，主要支持的执行条件有：  1.温度…"/>
          <p:cNvSpPr/>
          <p:nvPr/>
        </p:nvSpPr>
        <p:spPr>
          <a:xfrm>
            <a:off x="12344721" y="2004763"/>
            <a:ext cx="4709524" cy="6973191"/>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1.Click the log display interface to view the scene log in reverse chronological order.</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Store log information for up to 7 days intelligently.</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Click a specific log to jump to the corresponding scene editing page.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4. If a device fails to execute during automated execution, an alarm message will be pushed in the notification center and the execution failure log will be kept, through which the specific execution failed device can be viewed.</a:t>
            </a:r>
          </a:p>
          <a:p>
            <a:pPr algn="l" defTabSz="457200">
              <a:lnSpc>
                <a:spcPct val="150000"/>
              </a:lnSpc>
              <a:buClr>
                <a:srgbClr val="000000"/>
              </a:buClr>
              <a:defRPr sz="2000">
                <a:latin typeface="Helvetica"/>
                <a:ea typeface="Helvetica"/>
                <a:cs typeface="Helvetica"/>
                <a:sym typeface="Helvetica"/>
              </a:defRPr>
            </a:pPr>
            <a:endParaRPr lang="en-US" altLang="zh-CN" sz="2000" dirty="0">
              <a:solidFill>
                <a:schemeClr val="bg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C8A59D71-2195-4978-8CEA-E56247A676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018" y="2004763"/>
            <a:ext cx="2965182" cy="6417400"/>
          </a:xfrm>
          <a:prstGeom prst="rect">
            <a:avLst/>
          </a:prstGeom>
        </p:spPr>
      </p:pic>
      <p:sp>
        <p:nvSpPr>
          <p:cNvPr id="6" name="矩形 5">
            <a:extLst>
              <a:ext uri="{FF2B5EF4-FFF2-40B4-BE49-F238E27FC236}">
                <a16:creationId xmlns:a16="http://schemas.microsoft.com/office/drawing/2014/main" id="{DFF4C81A-2A0C-4B82-AB4F-B31E82DD2420}"/>
              </a:ext>
            </a:extLst>
          </p:cNvPr>
          <p:cNvSpPr/>
          <p:nvPr/>
        </p:nvSpPr>
        <p:spPr>
          <a:xfrm>
            <a:off x="2197798" y="3277368"/>
            <a:ext cx="1053402" cy="425085"/>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pic>
        <p:nvPicPr>
          <p:cNvPr id="7" name="图片 6">
            <a:extLst>
              <a:ext uri="{FF2B5EF4-FFF2-40B4-BE49-F238E27FC236}">
                <a16:creationId xmlns:a16="http://schemas.microsoft.com/office/drawing/2014/main" id="{077BBE1B-3A1E-412C-A58A-284A1C54A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201" y="2004764"/>
            <a:ext cx="2965182" cy="6417398"/>
          </a:xfrm>
          <a:prstGeom prst="rect">
            <a:avLst/>
          </a:prstGeom>
        </p:spPr>
      </p:pic>
      <p:pic>
        <p:nvPicPr>
          <p:cNvPr id="8" name="图片 7">
            <a:extLst>
              <a:ext uri="{FF2B5EF4-FFF2-40B4-BE49-F238E27FC236}">
                <a16:creationId xmlns:a16="http://schemas.microsoft.com/office/drawing/2014/main" id="{5D1EFA85-CBF6-4F68-A7D3-2B5BF2524F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6384" y="2004764"/>
            <a:ext cx="2965182" cy="6417398"/>
          </a:xfrm>
          <a:prstGeom prst="rect">
            <a:avLst/>
          </a:prstGeom>
        </p:spPr>
      </p:pic>
      <p:pic>
        <p:nvPicPr>
          <p:cNvPr id="10" name="图片 9">
            <a:extLst>
              <a:ext uri="{FF2B5EF4-FFF2-40B4-BE49-F238E27FC236}">
                <a16:creationId xmlns:a16="http://schemas.microsoft.com/office/drawing/2014/main" id="{CE589A57-8D1C-417F-A297-551E82879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566" y="2004764"/>
            <a:ext cx="2963699" cy="6417398"/>
          </a:xfrm>
          <a:prstGeom prst="rect">
            <a:avLst/>
          </a:prstGeom>
        </p:spPr>
      </p:pic>
      <p:sp>
        <p:nvSpPr>
          <p:cNvPr id="12" name="矩形 11">
            <a:extLst>
              <a:ext uri="{FF2B5EF4-FFF2-40B4-BE49-F238E27FC236}">
                <a16:creationId xmlns:a16="http://schemas.microsoft.com/office/drawing/2014/main" id="{A14312D6-581A-40B6-9992-D91714843171}"/>
              </a:ext>
            </a:extLst>
          </p:cNvPr>
          <p:cNvSpPr/>
          <p:nvPr/>
        </p:nvSpPr>
        <p:spPr>
          <a:xfrm>
            <a:off x="9278130" y="3064825"/>
            <a:ext cx="2761469" cy="637628"/>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Arial" panose="020B0604020202090204"/>
            </a:endParaRPr>
          </a:p>
        </p:txBody>
      </p:sp>
    </p:spTree>
    <p:extLst>
      <p:ext uri="{BB962C8B-B14F-4D97-AF65-F5344CB8AC3E}">
        <p14:creationId xmlns:p14="http://schemas.microsoft.com/office/powerpoint/2010/main" val="3141638378"/>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4"/>
          <p:cNvSpPr/>
          <p:nvPr/>
        </p:nvSpPr>
        <p:spPr>
          <a:xfrm>
            <a:off x="338269"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5.4</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671293" y="907338"/>
            <a:ext cx="391350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微软雅黑" panose="020B0503020204020204" pitchFamily="34" charset="-122"/>
                <a:ea typeface="微软雅黑" panose="020B0503020204020204" pitchFamily="34" charset="-122"/>
              </a:rPr>
              <a:t>Scenario Execuation in LAN</a:t>
            </a:r>
          </a:p>
        </p:txBody>
      </p:sp>
      <p:sp>
        <p:nvSpPr>
          <p:cNvPr id="226" name="智能场景可支持设备在不同情况下执行相应动作，主要支持的执行条件有：  1.温度…"/>
          <p:cNvSpPr/>
          <p:nvPr/>
        </p:nvSpPr>
        <p:spPr>
          <a:xfrm>
            <a:off x="2856622" y="1474413"/>
            <a:ext cx="12223721" cy="50982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2636874" y="2080079"/>
            <a:ext cx="12014791" cy="1476375"/>
          </a:xfrm>
          <a:prstGeom prst="rect">
            <a:avLst/>
          </a:prstGeom>
        </p:spPr>
        <p:txBody>
          <a:bodyPr wrap="square">
            <a:spAutoFit/>
          </a:bodyPr>
          <a:lstStyle/>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The new function “Scenario execuation in LAN” has been added. With the LAN, all the tasks of the scenario can be executed without Internet. LAN will control the devices depending on the order of the device actions.</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7518" y="1418274"/>
            <a:ext cx="3428460" cy="7423759"/>
          </a:xfrm>
          <a:prstGeom prst="rect">
            <a:avLst/>
          </a:prstGeom>
        </p:spPr>
      </p:pic>
      <p:sp>
        <p:nvSpPr>
          <p:cNvPr id="224" name="NO.4"/>
          <p:cNvSpPr/>
          <p:nvPr/>
        </p:nvSpPr>
        <p:spPr>
          <a:xfrm>
            <a:off x="325206"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6</a:t>
            </a:r>
            <a:endParaRPr dirty="0">
              <a:latin typeface="微软雅黑" panose="020B0503020204020204" pitchFamily="34" charset="-122"/>
              <a:ea typeface="微软雅黑" panose="020B0503020204020204" pitchFamily="34" charset="-122"/>
            </a:endParaRPr>
          </a:p>
        </p:txBody>
      </p:sp>
      <p:sp>
        <p:nvSpPr>
          <p:cNvPr id="225" name="智能场景"/>
          <p:cNvSpPr/>
          <p:nvPr/>
        </p:nvSpPr>
        <p:spPr>
          <a:xfrm>
            <a:off x="1749670" y="947044"/>
            <a:ext cx="141033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My Home</a:t>
            </a:r>
          </a:p>
        </p:txBody>
      </p:sp>
      <p:sp>
        <p:nvSpPr>
          <p:cNvPr id="3" name="文本框 2">
            <a:extLst>
              <a:ext uri="{FF2B5EF4-FFF2-40B4-BE49-F238E27FC236}">
                <a16:creationId xmlns:a16="http://schemas.microsoft.com/office/drawing/2014/main" id="{8C54FE49-2B79-4496-9D44-F8F9D98EA722}"/>
              </a:ext>
            </a:extLst>
          </p:cNvPr>
          <p:cNvSpPr txBox="1"/>
          <p:nvPr/>
        </p:nvSpPr>
        <p:spPr>
          <a:xfrm>
            <a:off x="9214625" y="1736064"/>
            <a:ext cx="220571"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800" b="0" i="0" u="none" strike="noStrike" cap="none" spc="0" normalizeH="0" baseline="0" dirty="0">
                <a:ln>
                  <a:noFill/>
                </a:ln>
                <a:solidFill>
                  <a:srgbClr val="C00000"/>
                </a:solidFill>
                <a:effectLst/>
                <a:uFillTx/>
                <a:latin typeface="+mj-lt"/>
                <a:ea typeface="+mj-ea"/>
                <a:cs typeface="+mj-cs"/>
                <a:sym typeface="Arial" panose="020B0604020202090204"/>
              </a:rPr>
              <a:t>1</a:t>
            </a:r>
            <a:endParaRPr kumimoji="0" lang="zh-CN" altLang="en-US" sz="1800" b="0" i="0" u="none" strike="noStrike" cap="none" spc="0" normalizeH="0" baseline="0" dirty="0">
              <a:ln>
                <a:noFill/>
              </a:ln>
              <a:solidFill>
                <a:srgbClr val="C00000"/>
              </a:solidFill>
              <a:effectLst/>
              <a:uFillTx/>
              <a:latin typeface="+mj-lt"/>
              <a:ea typeface="+mj-ea"/>
              <a:cs typeface="+mj-cs"/>
              <a:sym typeface="Arial" panose="020B0604020202090204"/>
            </a:endParaRPr>
          </a:p>
        </p:txBody>
      </p:sp>
      <p:sp>
        <p:nvSpPr>
          <p:cNvPr id="4" name="文本框 3">
            <a:extLst>
              <a:ext uri="{FF2B5EF4-FFF2-40B4-BE49-F238E27FC236}">
                <a16:creationId xmlns:a16="http://schemas.microsoft.com/office/drawing/2014/main" id="{AB83D907-EDD8-4B8B-94CD-8EB183114BDF}"/>
              </a:ext>
            </a:extLst>
          </p:cNvPr>
          <p:cNvSpPr txBox="1"/>
          <p:nvPr/>
        </p:nvSpPr>
        <p:spPr>
          <a:xfrm>
            <a:off x="6780652" y="1610017"/>
            <a:ext cx="220571"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800" b="0" i="0" u="none" strike="noStrike" cap="none" spc="0" normalizeH="0" baseline="0" dirty="0">
                <a:ln>
                  <a:noFill/>
                </a:ln>
                <a:solidFill>
                  <a:srgbClr val="C00000"/>
                </a:solidFill>
                <a:effectLst/>
                <a:uFillTx/>
                <a:latin typeface="+mj-lt"/>
                <a:ea typeface="+mj-ea"/>
                <a:cs typeface="+mj-cs"/>
                <a:sym typeface="Arial" panose="020B0604020202090204"/>
              </a:rPr>
              <a:t>2</a:t>
            </a:r>
            <a:endParaRPr kumimoji="0" lang="zh-CN" altLang="en-US" sz="1800" b="0" i="0" u="none" strike="noStrike" cap="none" spc="0" normalizeH="0" baseline="0" dirty="0">
              <a:ln>
                <a:noFill/>
              </a:ln>
              <a:solidFill>
                <a:srgbClr val="C00000"/>
              </a:solidFill>
              <a:effectLst/>
              <a:uFillTx/>
              <a:latin typeface="+mj-lt"/>
              <a:ea typeface="+mj-ea"/>
              <a:cs typeface="+mj-cs"/>
              <a:sym typeface="Arial" panose="020B0604020202090204"/>
            </a:endParaRPr>
          </a:p>
        </p:txBody>
      </p:sp>
      <p:sp>
        <p:nvSpPr>
          <p:cNvPr id="6" name="文本框 5">
            <a:extLst>
              <a:ext uri="{FF2B5EF4-FFF2-40B4-BE49-F238E27FC236}">
                <a16:creationId xmlns:a16="http://schemas.microsoft.com/office/drawing/2014/main" id="{730A52D7-E809-4D97-8B8D-4AFE685C74B9}"/>
              </a:ext>
            </a:extLst>
          </p:cNvPr>
          <p:cNvSpPr txBox="1"/>
          <p:nvPr/>
        </p:nvSpPr>
        <p:spPr>
          <a:xfrm>
            <a:off x="6869231" y="2256986"/>
            <a:ext cx="220571"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800" b="0" i="0" u="none" strike="noStrike" cap="none" spc="0" normalizeH="0" baseline="0" dirty="0">
                <a:ln>
                  <a:noFill/>
                </a:ln>
                <a:solidFill>
                  <a:srgbClr val="C00000"/>
                </a:solidFill>
                <a:effectLst/>
                <a:uFillTx/>
                <a:latin typeface="+mj-lt"/>
                <a:ea typeface="+mj-ea"/>
                <a:cs typeface="+mj-cs"/>
                <a:sym typeface="Arial" panose="020B0604020202090204"/>
              </a:rPr>
              <a:t>3</a:t>
            </a:r>
            <a:endParaRPr kumimoji="0" lang="zh-CN" altLang="en-US" sz="1800" b="0" i="0" u="none" strike="noStrike" cap="none" spc="0" normalizeH="0" baseline="0" dirty="0">
              <a:ln>
                <a:noFill/>
              </a:ln>
              <a:solidFill>
                <a:srgbClr val="C00000"/>
              </a:solidFill>
              <a:effectLst/>
              <a:uFillTx/>
              <a:latin typeface="+mj-lt"/>
              <a:ea typeface="+mj-ea"/>
              <a:cs typeface="+mj-cs"/>
              <a:sym typeface="Arial" panose="020B0604020202090204"/>
            </a:endParaRPr>
          </a:p>
        </p:txBody>
      </p:sp>
      <p:sp>
        <p:nvSpPr>
          <p:cNvPr id="7" name="文本框 6">
            <a:extLst>
              <a:ext uri="{FF2B5EF4-FFF2-40B4-BE49-F238E27FC236}">
                <a16:creationId xmlns:a16="http://schemas.microsoft.com/office/drawing/2014/main" id="{DDA02A95-F81B-4C03-BDBA-0682581162AA}"/>
              </a:ext>
            </a:extLst>
          </p:cNvPr>
          <p:cNvSpPr txBox="1"/>
          <p:nvPr/>
        </p:nvSpPr>
        <p:spPr>
          <a:xfrm>
            <a:off x="9612437" y="1679455"/>
            <a:ext cx="220571"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800" b="0" i="0" u="none" strike="noStrike" cap="none" spc="0" normalizeH="0" baseline="0" dirty="0">
                <a:ln>
                  <a:noFill/>
                </a:ln>
                <a:solidFill>
                  <a:srgbClr val="C00000"/>
                </a:solidFill>
                <a:effectLst/>
                <a:uFillTx/>
                <a:latin typeface="+mj-lt"/>
                <a:ea typeface="+mj-ea"/>
                <a:cs typeface="+mj-cs"/>
                <a:sym typeface="Arial" panose="020B0604020202090204"/>
              </a:rPr>
              <a:t>4</a:t>
            </a:r>
            <a:endParaRPr kumimoji="0" lang="zh-CN" altLang="en-US" sz="1800" b="0" i="0" u="none" strike="noStrike" cap="none" spc="0" normalizeH="0" baseline="0" dirty="0">
              <a:ln>
                <a:noFill/>
              </a:ln>
              <a:solidFill>
                <a:srgbClr val="C00000"/>
              </a:solidFill>
              <a:effectLst/>
              <a:uFillTx/>
              <a:latin typeface="+mj-lt"/>
              <a:ea typeface="+mj-ea"/>
              <a:cs typeface="+mj-cs"/>
              <a:sym typeface="Arial" panose="020B0604020202090204"/>
            </a:endParaRPr>
          </a:p>
        </p:txBody>
      </p:sp>
      <p:sp>
        <p:nvSpPr>
          <p:cNvPr id="8" name="文本框 7">
            <a:extLst>
              <a:ext uri="{FF2B5EF4-FFF2-40B4-BE49-F238E27FC236}">
                <a16:creationId xmlns:a16="http://schemas.microsoft.com/office/drawing/2014/main" id="{A7798C5F-5BA0-4207-829B-D4E6130760AC}"/>
              </a:ext>
            </a:extLst>
          </p:cNvPr>
          <p:cNvSpPr txBox="1"/>
          <p:nvPr/>
        </p:nvSpPr>
        <p:spPr>
          <a:xfrm>
            <a:off x="8811348" y="3435493"/>
            <a:ext cx="220571"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800" b="0" i="0" u="none" strike="noStrike" cap="none" spc="0" normalizeH="0" baseline="0" dirty="0">
                <a:ln>
                  <a:noFill/>
                </a:ln>
                <a:solidFill>
                  <a:srgbClr val="000000"/>
                </a:solidFill>
                <a:effectLst/>
                <a:uFillTx/>
                <a:latin typeface="+mj-lt"/>
                <a:ea typeface="+mj-ea"/>
                <a:cs typeface="+mj-cs"/>
                <a:sym typeface="Arial" panose="020B0604020202090204"/>
              </a:rPr>
              <a:t>5</a:t>
            </a: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9" name="文本框 8">
            <a:extLst>
              <a:ext uri="{FF2B5EF4-FFF2-40B4-BE49-F238E27FC236}">
                <a16:creationId xmlns:a16="http://schemas.microsoft.com/office/drawing/2014/main" id="{6B3E1435-2768-4C6C-8BDC-FCD47DB71F68}"/>
              </a:ext>
            </a:extLst>
          </p:cNvPr>
          <p:cNvSpPr txBox="1"/>
          <p:nvPr/>
        </p:nvSpPr>
        <p:spPr>
          <a:xfrm>
            <a:off x="8514584" y="4252491"/>
            <a:ext cx="220571" cy="369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800" b="0" i="0" u="none" strike="noStrike" cap="none" spc="0" normalizeH="0" baseline="0" dirty="0">
                <a:ln>
                  <a:noFill/>
                </a:ln>
                <a:solidFill>
                  <a:srgbClr val="C00000"/>
                </a:solidFill>
                <a:effectLst/>
                <a:uFillTx/>
                <a:latin typeface="+mj-lt"/>
                <a:ea typeface="+mj-ea"/>
                <a:cs typeface="+mj-cs"/>
                <a:sym typeface="Arial" panose="020B0604020202090204"/>
              </a:rPr>
              <a:t>6</a:t>
            </a:r>
            <a:endParaRPr kumimoji="0" lang="zh-CN" altLang="en-US" sz="1800" b="0" i="0" u="none" strike="noStrike" cap="none" spc="0" normalizeH="0" baseline="0" dirty="0">
              <a:ln>
                <a:noFill/>
              </a:ln>
              <a:solidFill>
                <a:srgbClr val="C00000"/>
              </a:solidFill>
              <a:effectLst/>
              <a:uFillTx/>
              <a:latin typeface="+mj-lt"/>
              <a:ea typeface="+mj-ea"/>
              <a:cs typeface="+mj-cs"/>
              <a:sym typeface="Arial" panose="020B0604020202090204"/>
            </a:endParaRPr>
          </a:p>
        </p:txBody>
      </p:sp>
      <p:sp>
        <p:nvSpPr>
          <p:cNvPr id="12" name="椭圆 11">
            <a:extLst>
              <a:ext uri="{FF2B5EF4-FFF2-40B4-BE49-F238E27FC236}">
                <a16:creationId xmlns:a16="http://schemas.microsoft.com/office/drawing/2014/main" id="{95CDC373-0EB2-4676-B9B5-3BDB0A12762E}"/>
              </a:ext>
            </a:extLst>
          </p:cNvPr>
          <p:cNvSpPr/>
          <p:nvPr/>
        </p:nvSpPr>
        <p:spPr>
          <a:xfrm>
            <a:off x="9184148" y="1771722"/>
            <a:ext cx="281524" cy="292512"/>
          </a:xfrm>
          <a:prstGeom prst="ellipse">
            <a:avLst/>
          </a:prstGeom>
          <a:noFill/>
          <a:ln w="25400" cap="flat">
            <a:solidFill>
              <a:srgbClr val="C0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26" name="椭圆 25">
            <a:extLst>
              <a:ext uri="{FF2B5EF4-FFF2-40B4-BE49-F238E27FC236}">
                <a16:creationId xmlns:a16="http://schemas.microsoft.com/office/drawing/2014/main" id="{A5A8BC2C-3C03-4575-804D-34A526040D8F}"/>
              </a:ext>
            </a:extLst>
          </p:cNvPr>
          <p:cNvSpPr/>
          <p:nvPr/>
        </p:nvSpPr>
        <p:spPr>
          <a:xfrm>
            <a:off x="9581960" y="1717864"/>
            <a:ext cx="281524" cy="292512"/>
          </a:xfrm>
          <a:prstGeom prst="ellipse">
            <a:avLst/>
          </a:prstGeom>
          <a:noFill/>
          <a:ln w="25400" cap="flat">
            <a:solidFill>
              <a:srgbClr val="C0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27" name="椭圆 26">
            <a:extLst>
              <a:ext uri="{FF2B5EF4-FFF2-40B4-BE49-F238E27FC236}">
                <a16:creationId xmlns:a16="http://schemas.microsoft.com/office/drawing/2014/main" id="{E38F22A8-6633-4A4F-BDE9-E61BB642ADF8}"/>
              </a:ext>
            </a:extLst>
          </p:cNvPr>
          <p:cNvSpPr/>
          <p:nvPr/>
        </p:nvSpPr>
        <p:spPr>
          <a:xfrm>
            <a:off x="6748075" y="1642455"/>
            <a:ext cx="281524" cy="292512"/>
          </a:xfrm>
          <a:prstGeom prst="ellipse">
            <a:avLst/>
          </a:prstGeom>
          <a:noFill/>
          <a:ln w="25400" cap="flat">
            <a:solidFill>
              <a:srgbClr val="C0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30" name="椭圆 29">
            <a:extLst>
              <a:ext uri="{FF2B5EF4-FFF2-40B4-BE49-F238E27FC236}">
                <a16:creationId xmlns:a16="http://schemas.microsoft.com/office/drawing/2014/main" id="{39ED1F99-839A-487E-992F-78BA3922743C}"/>
              </a:ext>
            </a:extLst>
          </p:cNvPr>
          <p:cNvSpPr/>
          <p:nvPr/>
        </p:nvSpPr>
        <p:spPr>
          <a:xfrm>
            <a:off x="6838754" y="2295395"/>
            <a:ext cx="281524" cy="292512"/>
          </a:xfrm>
          <a:prstGeom prst="ellipse">
            <a:avLst/>
          </a:prstGeom>
          <a:noFill/>
          <a:ln w="25400" cap="flat">
            <a:solidFill>
              <a:srgbClr val="C0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31" name="椭圆 30">
            <a:extLst>
              <a:ext uri="{FF2B5EF4-FFF2-40B4-BE49-F238E27FC236}">
                <a16:creationId xmlns:a16="http://schemas.microsoft.com/office/drawing/2014/main" id="{D39926BF-7189-4E56-B2A6-95DE073350AE}"/>
              </a:ext>
            </a:extLst>
          </p:cNvPr>
          <p:cNvSpPr/>
          <p:nvPr/>
        </p:nvSpPr>
        <p:spPr>
          <a:xfrm>
            <a:off x="8780871" y="3473902"/>
            <a:ext cx="281524" cy="292512"/>
          </a:xfrm>
          <a:prstGeom prst="ellipse">
            <a:avLst/>
          </a:prstGeom>
          <a:noFill/>
          <a:ln w="25400" cap="flat">
            <a:solidFill>
              <a:srgbClr val="C0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32" name="椭圆 31">
            <a:extLst>
              <a:ext uri="{FF2B5EF4-FFF2-40B4-BE49-F238E27FC236}">
                <a16:creationId xmlns:a16="http://schemas.microsoft.com/office/drawing/2014/main" id="{A2863DA5-E9E3-460B-8BEE-E43A0740C23F}"/>
              </a:ext>
            </a:extLst>
          </p:cNvPr>
          <p:cNvSpPr/>
          <p:nvPr/>
        </p:nvSpPr>
        <p:spPr>
          <a:xfrm>
            <a:off x="8487519" y="4290900"/>
            <a:ext cx="281524" cy="292512"/>
          </a:xfrm>
          <a:prstGeom prst="ellipse">
            <a:avLst/>
          </a:prstGeom>
          <a:noFill/>
          <a:ln w="25400" cap="flat">
            <a:solidFill>
              <a:srgbClr val="C0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13" name="文本框 12">
            <a:extLst>
              <a:ext uri="{FF2B5EF4-FFF2-40B4-BE49-F238E27FC236}">
                <a16:creationId xmlns:a16="http://schemas.microsoft.com/office/drawing/2014/main" id="{BA15F382-DD4F-453D-B972-D65CF34D91E4}"/>
              </a:ext>
            </a:extLst>
          </p:cNvPr>
          <p:cNvSpPr txBox="1"/>
          <p:nvPr/>
        </p:nvSpPr>
        <p:spPr>
          <a:xfrm>
            <a:off x="11609502" y="1528667"/>
            <a:ext cx="3833673" cy="618630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lgn="l">
              <a:buFont typeface="+mj-lt"/>
              <a:buAutoNum type="arabicPeriod"/>
            </a:pPr>
            <a:r>
              <a:rPr lang="en-US" altLang="zh-CN" sz="2400" b="1" dirty="0">
                <a:solidFill>
                  <a:schemeClr val="bg1"/>
                </a:solidFill>
              </a:rPr>
              <a:t>Voice Control</a:t>
            </a:r>
            <a:endParaRPr lang="zh-CN" altLang="zh-CN" sz="2400" dirty="0">
              <a:solidFill>
                <a:schemeClr val="bg1"/>
              </a:solidFill>
            </a:endParaRPr>
          </a:p>
          <a:p>
            <a:pPr marL="457200" indent="-457200" algn="l">
              <a:buFont typeface="+mj-lt"/>
              <a:buAutoNum type="arabicPeriod"/>
            </a:pPr>
            <a:r>
              <a:rPr lang="en-US" altLang="zh-CN" sz="2400" dirty="0">
                <a:solidFill>
                  <a:schemeClr val="bg1"/>
                </a:solidFill>
              </a:rPr>
              <a:t>Switch/Add Home</a:t>
            </a:r>
            <a:endParaRPr lang="zh-CN" altLang="zh-CN" sz="2400" dirty="0">
              <a:solidFill>
                <a:schemeClr val="bg1"/>
              </a:solidFill>
            </a:endParaRPr>
          </a:p>
          <a:p>
            <a:pPr marL="457200" indent="-457200" algn="l">
              <a:buFont typeface="+mj-lt"/>
              <a:buAutoNum type="arabicPeriod"/>
            </a:pPr>
            <a:r>
              <a:rPr lang="en-US" altLang="zh-CN" sz="2400" dirty="0">
                <a:solidFill>
                  <a:schemeClr val="bg1"/>
                </a:solidFill>
              </a:rPr>
              <a:t>Click to set the weather. You can change the order of the information, and the top 3 will be shown on the home page.</a:t>
            </a:r>
            <a:endParaRPr lang="zh-CN" altLang="zh-CN" sz="2400" dirty="0">
              <a:solidFill>
                <a:schemeClr val="bg1"/>
              </a:solidFill>
            </a:endParaRPr>
          </a:p>
          <a:p>
            <a:pPr marL="457200" indent="-457200" algn="l">
              <a:buFont typeface="+mj-lt"/>
              <a:buAutoNum type="arabicPeriod"/>
            </a:pPr>
            <a:r>
              <a:rPr lang="en-US" altLang="zh-CN" sz="2400" dirty="0">
                <a:solidFill>
                  <a:schemeClr val="bg1"/>
                </a:solidFill>
              </a:rPr>
              <a:t>Add different types of Smart devices</a:t>
            </a:r>
            <a:endParaRPr lang="zh-CN" altLang="zh-CN" sz="2400" dirty="0">
              <a:solidFill>
                <a:schemeClr val="bg1"/>
              </a:solidFill>
            </a:endParaRPr>
          </a:p>
          <a:p>
            <a:pPr marL="457200" indent="-457200" algn="l">
              <a:buFont typeface="+mj-lt"/>
              <a:buAutoNum type="arabicPeriod"/>
            </a:pPr>
            <a:r>
              <a:rPr lang="en-US" altLang="zh-CN" sz="2400" dirty="0">
                <a:solidFill>
                  <a:schemeClr val="bg1"/>
                </a:solidFill>
              </a:rPr>
              <a:t>Click your </a:t>
            </a:r>
            <a:r>
              <a:rPr lang="zh-CN" altLang="zh-CN" sz="2400" dirty="0">
                <a:solidFill>
                  <a:schemeClr val="bg1"/>
                </a:solidFill>
              </a:rPr>
              <a:t>”</a:t>
            </a:r>
            <a:r>
              <a:rPr lang="en-US" altLang="zh-CN" sz="2400" dirty="0">
                <a:solidFill>
                  <a:schemeClr val="bg1"/>
                </a:solidFill>
              </a:rPr>
              <a:t>Tap-to-Run</a:t>
            </a:r>
            <a:r>
              <a:rPr lang="zh-CN" altLang="zh-CN" sz="2400" dirty="0">
                <a:solidFill>
                  <a:schemeClr val="bg1"/>
                </a:solidFill>
              </a:rPr>
              <a:t>”</a:t>
            </a:r>
            <a:r>
              <a:rPr lang="en-US" altLang="zh-CN" sz="2400" dirty="0">
                <a:solidFill>
                  <a:schemeClr val="bg1"/>
                </a:solidFill>
              </a:rPr>
              <a:t> to </a:t>
            </a:r>
            <a:r>
              <a:rPr lang="en-US" altLang="zh-CN" sz="2400" dirty="0" err="1">
                <a:solidFill>
                  <a:schemeClr val="bg1"/>
                </a:solidFill>
              </a:rPr>
              <a:t>chnage</a:t>
            </a:r>
            <a:r>
              <a:rPr lang="en-US" altLang="zh-CN" sz="2400" dirty="0">
                <a:solidFill>
                  <a:schemeClr val="bg1"/>
                </a:solidFill>
              </a:rPr>
              <a:t> your living scenarios quickly</a:t>
            </a:r>
            <a:endParaRPr lang="zh-CN" altLang="zh-CN" sz="2400" dirty="0">
              <a:solidFill>
                <a:schemeClr val="bg1"/>
              </a:solidFill>
            </a:endParaRPr>
          </a:p>
          <a:p>
            <a:pPr marL="457200" indent="-457200" algn="l">
              <a:buFont typeface="+mj-lt"/>
              <a:buAutoNum type="arabicPeriod"/>
            </a:pPr>
            <a:r>
              <a:rPr lang="en-US" altLang="zh-CN" sz="2400" dirty="0">
                <a:solidFill>
                  <a:schemeClr val="bg1"/>
                </a:solidFill>
              </a:rPr>
              <a:t>Switch your rooms to check your devices in different rooms</a:t>
            </a:r>
            <a:endParaRPr lang="zh-CN" altLang="zh-CN" sz="2400" dirty="0">
              <a:solidFill>
                <a:schemeClr val="bg1"/>
              </a:solidFill>
            </a:endParaRPr>
          </a:p>
          <a:p>
            <a:pPr marL="228600" marR="0" indent="-228600" algn="l" defTabSz="914400" rtl="0" fontAlgn="auto" latinLnBrk="0" hangingPunct="0">
              <a:lnSpc>
                <a:spcPct val="100000"/>
              </a:lnSpc>
              <a:spcBef>
                <a:spcPts val="0"/>
              </a:spcBef>
              <a:spcAft>
                <a:spcPts val="0"/>
              </a:spcAft>
              <a:buClrTx/>
              <a:buSzTx/>
              <a:buFont typeface="+mj-lt"/>
              <a:buAutoNum type="arabicPeriod"/>
            </a:pPr>
            <a:endParaRPr kumimoji="0" lang="zh-CN" altLang="en-US" sz="1200" b="0" i="0" u="none" strike="noStrike" cap="none" spc="0" normalizeH="0" baseline="0" dirty="0">
              <a:ln>
                <a:noFill/>
              </a:ln>
              <a:solidFill>
                <a:schemeClr val="bg1"/>
              </a:solidFill>
              <a:effectLst/>
              <a:uFillTx/>
              <a:latin typeface="+mj-lt"/>
              <a:ea typeface="+mj-ea"/>
              <a:cs typeface="+mj-cs"/>
              <a:sym typeface="Arial" panose="020B0604020202090204"/>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 name="NO.4"/>
          <p:cNvSpPr/>
          <p:nvPr/>
        </p:nvSpPr>
        <p:spPr>
          <a:xfrm>
            <a:off x="299081"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536671" y="947044"/>
            <a:ext cx="73088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endParaRPr sz="2400" dirty="0">
              <a:solidFill>
                <a:schemeClr val="bg1"/>
              </a:solidFill>
              <a:latin typeface="微软雅黑" panose="020B0503020204020204" pitchFamily="34" charset="-122"/>
              <a:ea typeface="微软雅黑" panose="020B0503020204020204" pitchFamily="34" charset="-122"/>
            </a:endParaRPr>
          </a:p>
        </p:txBody>
      </p:sp>
      <p:sp>
        <p:nvSpPr>
          <p:cNvPr id="231" name="个人中心是用户管理个人信息的入口，主要显示以下信息：…"/>
          <p:cNvSpPr/>
          <p:nvPr/>
        </p:nvSpPr>
        <p:spPr>
          <a:xfrm>
            <a:off x="8154942" y="2028409"/>
            <a:ext cx="7357110" cy="7026275"/>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sz="2000" dirty="0">
                <a:solidFill>
                  <a:schemeClr val="bg1"/>
                </a:solidFill>
                <a:latin typeface="微软雅黑" panose="020B0503020204020204" pitchFamily="34" charset="-122"/>
                <a:ea typeface="微软雅黑" panose="020B0503020204020204" pitchFamily="34" charset="-122"/>
              </a:rPr>
              <a:t>1.</a:t>
            </a:r>
            <a:r>
              <a:rPr lang="en-US" altLang="zh-CN" sz="2000" dirty="0">
                <a:solidFill>
                  <a:schemeClr val="bg1"/>
                </a:solidFill>
                <a:latin typeface="微软雅黑" panose="020B0503020204020204" pitchFamily="34" charset="-122"/>
                <a:ea typeface="微软雅黑" panose="020B0503020204020204" pitchFamily="34" charset="-122"/>
              </a:rPr>
              <a:t> Home Management: manage your home and home members;</a:t>
            </a:r>
            <a:br>
              <a:rPr sz="2000" dirty="0">
                <a:solidFill>
                  <a:schemeClr val="bg1"/>
                </a:solidFill>
                <a:latin typeface="微软雅黑" panose="020B0503020204020204" pitchFamily="34" charset="-122"/>
                <a:ea typeface="微软雅黑" panose="020B0503020204020204" pitchFamily="34" charset="-122"/>
              </a:rPr>
            </a:br>
            <a:r>
              <a:rPr sz="2000" dirty="0">
                <a:solidFill>
                  <a:schemeClr val="bg1"/>
                </a:solidFill>
                <a:latin typeface="微软雅黑" panose="020B0503020204020204" pitchFamily="34" charset="-122"/>
                <a:ea typeface="微软雅黑" panose="020B0503020204020204" pitchFamily="34" charset="-122"/>
              </a:rPr>
              <a:t>2.</a:t>
            </a:r>
            <a:r>
              <a:rPr lang="en-US" altLang="zh-CN" sz="2000" dirty="0">
                <a:solidFill>
                  <a:schemeClr val="bg1"/>
                </a:solidFill>
                <a:latin typeface="微软雅黑" panose="020B0503020204020204" pitchFamily="34" charset="-122"/>
                <a:ea typeface="微软雅黑" panose="020B0503020204020204" pitchFamily="34" charset="-122"/>
              </a:rPr>
              <a:t> </a:t>
            </a:r>
            <a:r>
              <a:rPr lang="en-US" sz="2000" dirty="0">
                <a:solidFill>
                  <a:schemeClr val="bg1"/>
                </a:solidFill>
                <a:latin typeface="微软雅黑" panose="020B0503020204020204" pitchFamily="34" charset="-122"/>
                <a:ea typeface="微软雅黑" panose="020B0503020204020204" pitchFamily="34" charset="-122"/>
              </a:rPr>
              <a:t>Watch: </a:t>
            </a:r>
            <a:r>
              <a:rPr lang="en-US" altLang="zh-CN" sz="2000" dirty="0">
                <a:solidFill>
                  <a:schemeClr val="bg1"/>
                </a:solidFill>
                <a:latin typeface="微软雅黑" panose="020B0503020204020204" pitchFamily="34" charset="-122"/>
                <a:ea typeface="微软雅黑" panose="020B0503020204020204" pitchFamily="34" charset="-122"/>
              </a:rPr>
              <a:t>this will be shown only if your iPhone has bound Apple Watch. You can control your devices and execute “Tap-to-Run” by Apple Watch;</a:t>
            </a:r>
            <a:endParaRPr lang="en-US" sz="20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a:t>
            </a:r>
            <a:r>
              <a:rPr lang="en-US" altLang="zh-CN" sz="2000" dirty="0">
                <a:solidFill>
                  <a:schemeClr val="bg1"/>
                </a:solidFill>
                <a:sym typeface="Helvetica"/>
              </a:rPr>
              <a:t>Message Center: it includes three types of messgae, Alarm, Home, and Bulletin, where you can select different Do-Not-Disturb Schedules for them;</a:t>
            </a:r>
            <a:endParaRPr lang="en-US" sz="20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sz="2000" dirty="0">
                <a:solidFill>
                  <a:schemeClr val="bg1"/>
                </a:solidFill>
                <a:latin typeface="微软雅黑" panose="020B0503020204020204" pitchFamily="34" charset="-122"/>
                <a:ea typeface="微软雅黑" panose="020B0503020204020204" pitchFamily="34" charset="-122"/>
              </a:rPr>
              <a:t>4</a:t>
            </a:r>
            <a:r>
              <a:rPr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 </a:t>
            </a:r>
            <a:r>
              <a:rPr lang="en-US" altLang="zh-CN" sz="2000" dirty="0">
                <a:solidFill>
                  <a:schemeClr val="bg1"/>
                </a:solidFill>
                <a:sym typeface="Helvetica"/>
              </a:rPr>
              <a:t>FAQ &amp; Feedback: it includes All Questions, Network Diagnosis, Report Issue, FAQ, and My feedback.</a:t>
            </a:r>
            <a:endParaRPr lang="en-US" altLang="zh-CN" sz="20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sz="2000" dirty="0">
                <a:solidFill>
                  <a:schemeClr val="bg1"/>
                </a:solidFill>
                <a:latin typeface="微软雅黑" panose="020B0503020204020204" pitchFamily="34" charset="-122"/>
                <a:ea typeface="微软雅黑" panose="020B0503020204020204" pitchFamily="34" charset="-122"/>
              </a:rPr>
              <a:t>5</a:t>
            </a:r>
            <a:r>
              <a:rPr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 More Services: it includes AI Filtered Notification, Cloud Storage for Cameras, Phone Notification, and 8 thrid-party access services.</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6</a:t>
            </a:r>
            <a:r>
              <a:rPr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 Settings: it includes Sound, App Notification, About, Network Diagnosis, Upload Log, Clear Cache and Log Out (</a:t>
            </a:r>
            <a:r>
              <a:rPr lang="en-US" altLang="zh-CN" sz="2000" dirty="0">
                <a:solidFill>
                  <a:srgbClr val="FFFF00"/>
                </a:solidFill>
                <a:latin typeface="微软雅黑" panose="020B0503020204020204" pitchFamily="34" charset="-122"/>
                <a:ea typeface="微软雅黑" panose="020B0503020204020204" pitchFamily="34" charset="-122"/>
              </a:rPr>
              <a:t>Upload Log is only available in iOS system</a:t>
            </a:r>
            <a:r>
              <a:rPr lang="en-US" altLang="zh-CN" sz="2000" dirty="0">
                <a:solidFill>
                  <a:schemeClr val="bg1"/>
                </a:solidFill>
                <a:latin typeface="微软雅黑" panose="020B0503020204020204" pitchFamily="34" charset="-122"/>
                <a:ea typeface="微软雅黑" panose="020B0503020204020204" pitchFamily="34" charset="-122"/>
              </a:rPr>
              <a:t>)</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671" y="2286824"/>
            <a:ext cx="3011955" cy="6521885"/>
          </a:xfrm>
          <a:prstGeom prst="rect">
            <a:avLst/>
          </a:prstGeom>
        </p:spPr>
      </p:pic>
    </p:spTree>
  </p:cSld>
  <p:clrMapOvr>
    <a:overrideClrMapping bg1="lt1" tx1="dk1" bg2="lt2" tx2="dk2" accent1="accent1" accent2="accent2" accent3="accent3" accent4="accent4" accent5="accent5" accent6="accent6" hlink="hlink" folHlink="folHlink"/>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9879" y="2093496"/>
            <a:ext cx="2994599" cy="6484307"/>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279" y="2093497"/>
            <a:ext cx="2994600" cy="6484307"/>
          </a:xfrm>
          <a:prstGeom prst="rect">
            <a:avLst/>
          </a:prstGeom>
        </p:spPr>
      </p:pic>
      <p:sp>
        <p:nvSpPr>
          <p:cNvPr id="229" name="NO.4"/>
          <p:cNvSpPr/>
          <p:nvPr/>
        </p:nvSpPr>
        <p:spPr>
          <a:xfrm>
            <a:off x="299081"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7.1</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536671" y="947044"/>
            <a:ext cx="190309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—Watch</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231" name="个人中心是用户管理个人信息的入口，主要显示以下信息：…"/>
          <p:cNvSpPr/>
          <p:nvPr/>
        </p:nvSpPr>
        <p:spPr>
          <a:xfrm>
            <a:off x="13415375" y="2093495"/>
            <a:ext cx="3688349" cy="6102985"/>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Click “Watch” on “Me” page to enter the “Watch” operation page.</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Click “Device” too show all your Smart devices. You can add devices by clicking “+”. Some devices are not supported by Watch.</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Click “Avaliable Tap-To-Run” too add your “Tap-To-Run”</a:t>
            </a:r>
          </a:p>
          <a:p>
            <a:pPr algn="l" defTabSz="457200">
              <a:lnSpc>
                <a:spcPct val="150000"/>
              </a:lnSpc>
              <a:buClr>
                <a:srgbClr val="000000"/>
              </a:buClr>
              <a:defRPr sz="2000">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4. All the notification in “Message Center” will also send to Watch.</a:t>
            </a:r>
          </a:p>
        </p:txBody>
      </p:sp>
      <p:sp>
        <p:nvSpPr>
          <p:cNvPr id="7" name="矩形 6"/>
          <p:cNvSpPr/>
          <p:nvPr/>
        </p:nvSpPr>
        <p:spPr>
          <a:xfrm>
            <a:off x="895279" y="4519623"/>
            <a:ext cx="2994600" cy="313151"/>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4478" y="2093495"/>
            <a:ext cx="2994600" cy="6484308"/>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9077" y="2093495"/>
            <a:ext cx="2994600" cy="6484308"/>
          </a:xfrm>
          <a:prstGeom prst="rect">
            <a:avLst/>
          </a:prstGeom>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NO.4"/>
          <p:cNvSpPr/>
          <p:nvPr/>
        </p:nvSpPr>
        <p:spPr>
          <a:xfrm>
            <a:off x="299081"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7.2</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536671" y="947044"/>
            <a:ext cx="437261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—App Notification Settings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1968942" y="2204577"/>
            <a:ext cx="3863128" cy="1475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 There are two ways of notification setting: the first, Me - Settings - App Notification</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671" y="2204579"/>
            <a:ext cx="2954107" cy="6396625"/>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0778" y="2204578"/>
            <a:ext cx="2954107" cy="6396626"/>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4886" y="2204577"/>
            <a:ext cx="2954106" cy="6396626"/>
          </a:xfrm>
          <a:prstGeom prst="rect">
            <a:avLst/>
          </a:prstGeom>
        </p:spPr>
      </p:pic>
      <p:sp>
        <p:nvSpPr>
          <p:cNvPr id="23" name="矩形 22"/>
          <p:cNvSpPr/>
          <p:nvPr/>
        </p:nvSpPr>
        <p:spPr>
          <a:xfrm>
            <a:off x="1536670" y="6413327"/>
            <a:ext cx="2954106" cy="423612"/>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24" name="矩形 23"/>
          <p:cNvSpPr/>
          <p:nvPr/>
        </p:nvSpPr>
        <p:spPr>
          <a:xfrm>
            <a:off x="4490776" y="3520258"/>
            <a:ext cx="2954106" cy="423612"/>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490776" y="2204578"/>
            <a:ext cx="2954106" cy="6396624"/>
          </a:xfrm>
          <a:prstGeom prst="rect">
            <a:avLst/>
          </a:prstGeom>
        </p:spPr>
      </p:pic>
      <p:sp>
        <p:nvSpPr>
          <p:cNvPr id="229" name="NO.4"/>
          <p:cNvSpPr/>
          <p:nvPr/>
        </p:nvSpPr>
        <p:spPr>
          <a:xfrm>
            <a:off x="299081"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7.2</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536671" y="947044"/>
            <a:ext cx="437261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—App Notification Settings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1968942" y="2204577"/>
            <a:ext cx="3863128" cy="1475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 The second, Me - Message Center, and then click the gear icon on the upper right corner </a:t>
            </a:r>
            <a:endParaRPr kumimoji="0" lang="zh-CN" altLang="en-US" sz="2400" b="0" i="0" u="none" strike="noStrike" cap="none" spc="0" normalizeH="0" baseline="0" dirty="0" err="1">
              <a:ln>
                <a:noFill/>
              </a:ln>
              <a:solidFill>
                <a:schemeClr val="bg1"/>
              </a:solidFill>
              <a:effectLst/>
              <a:uFillTx/>
              <a:latin typeface="微软雅黑" panose="020B0503020204020204" pitchFamily="34" charset="-122"/>
              <a:ea typeface="微软雅黑" panose="020B0503020204020204" pitchFamily="34" charset="-122"/>
              <a:sym typeface="Arial" panose="020B0604020202090204"/>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668" y="2204577"/>
            <a:ext cx="2954107" cy="639662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4886" y="2204577"/>
            <a:ext cx="2954106" cy="6396626"/>
          </a:xfrm>
          <a:prstGeom prst="rect">
            <a:avLst/>
          </a:prstGeom>
        </p:spPr>
      </p:pic>
      <p:sp>
        <p:nvSpPr>
          <p:cNvPr id="23" name="矩形 22"/>
          <p:cNvSpPr/>
          <p:nvPr/>
        </p:nvSpPr>
        <p:spPr>
          <a:xfrm>
            <a:off x="1536669" y="4993591"/>
            <a:ext cx="2954106" cy="423612"/>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24" name="矩形 23"/>
          <p:cNvSpPr/>
          <p:nvPr/>
        </p:nvSpPr>
        <p:spPr>
          <a:xfrm>
            <a:off x="6989523" y="2493122"/>
            <a:ext cx="455359" cy="425441"/>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671" y="2204576"/>
            <a:ext cx="2954107" cy="6396627"/>
          </a:xfrm>
          <a:prstGeom prst="rect">
            <a:avLst/>
          </a:prstGeom>
        </p:spPr>
      </p:pic>
      <p:sp>
        <p:nvSpPr>
          <p:cNvPr id="229" name="NO.4"/>
          <p:cNvSpPr/>
          <p:nvPr/>
        </p:nvSpPr>
        <p:spPr>
          <a:xfrm>
            <a:off x="299081"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7.2</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536671" y="947044"/>
            <a:ext cx="437261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—App Notification Settings</a:t>
            </a:r>
          </a:p>
        </p:txBody>
      </p:sp>
      <p:sp>
        <p:nvSpPr>
          <p:cNvPr id="3" name="文本框 2"/>
          <p:cNvSpPr txBox="1"/>
          <p:nvPr/>
        </p:nvSpPr>
        <p:spPr>
          <a:xfrm>
            <a:off x="11968942" y="2204577"/>
            <a:ext cx="3863128" cy="28600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 Turn off the notifications to unable any messages, including Alarm, Home, and Bulletin, where you can set  them separetly when you enable notificatinos.</a:t>
            </a:r>
            <a:endParaRPr kumimoji="0" lang="en-US" altLang="zh-CN" sz="2000" b="0"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90204"/>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0782" y="2204577"/>
            <a:ext cx="2954106" cy="6396626"/>
          </a:xfrm>
          <a:prstGeom prst="rect">
            <a:avLst/>
          </a:prstGeom>
        </p:spPr>
      </p:pic>
      <p:sp>
        <p:nvSpPr>
          <p:cNvPr id="24" name="矩形 23"/>
          <p:cNvSpPr/>
          <p:nvPr/>
        </p:nvSpPr>
        <p:spPr>
          <a:xfrm>
            <a:off x="3935210" y="3019216"/>
            <a:ext cx="455359" cy="425441"/>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NO.4"/>
          <p:cNvSpPr/>
          <p:nvPr/>
        </p:nvSpPr>
        <p:spPr>
          <a:xfrm>
            <a:off x="299081" y="890211"/>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7.3</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536671" y="947044"/>
            <a:ext cx="328168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—Message Center</a:t>
            </a:r>
          </a:p>
        </p:txBody>
      </p:sp>
      <p:sp>
        <p:nvSpPr>
          <p:cNvPr id="3" name="文本框 2"/>
          <p:cNvSpPr txBox="1"/>
          <p:nvPr/>
        </p:nvSpPr>
        <p:spPr>
          <a:xfrm>
            <a:off x="10495985" y="2035306"/>
            <a:ext cx="5719375" cy="415290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sym typeface="Arial" panose="020B0604020202090204"/>
              </a:rPr>
              <a:t>1.“Alarm” includes device alarm, automation notification, alarm, fail to do device timing;</a:t>
            </a:r>
          </a:p>
          <a:p>
            <a:pPr marL="0" marR="0" indent="0" algn="l" defTabSz="9144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err="1">
              <a:ln>
                <a:noFill/>
              </a:ln>
              <a:solidFill>
                <a:schemeClr val="bg1"/>
              </a:solidFill>
              <a:effectLst/>
              <a:uFillTx/>
              <a:latin typeface="微软雅黑" panose="020B0503020204020204" pitchFamily="34" charset="-122"/>
              <a:ea typeface="微软雅黑" panose="020B0503020204020204" pitchFamily="34" charset="-122"/>
              <a:sym typeface="Arial" panose="020B0604020202090204"/>
            </a:endParaRPr>
          </a:p>
          <a:p>
            <a:pPr marL="0" marR="0" indent="0" algn="l" defTabSz="9144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sym typeface="Arial" panose="020B0604020202090204"/>
              </a:rPr>
              <a:t>2.</a:t>
            </a:r>
            <a:r>
              <a:rPr lang="zh-CN" altLang="en-US" sz="2400" dirty="0">
                <a:solidFill>
                  <a:schemeClr val="bg1"/>
                </a:solidFill>
                <a:latin typeface="微软雅黑" panose="020B0503020204020204" pitchFamily="34" charset="-122"/>
                <a:ea typeface="微软雅黑" panose="020B0503020204020204" pitchFamily="34" charset="-122"/>
                <a:sym typeface="Arial" panose="020B0604020202090204"/>
              </a:rPr>
              <a:t> </a:t>
            </a:r>
            <a:r>
              <a:rPr kumimoji="0" lang="en-US" altLang="zh-CN" sz="2400" b="0"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sym typeface="Arial" panose="020B0604020202090204"/>
              </a:rPr>
              <a:t>“Home” includes: adding/removing home members, deleting home, setting one member as administrator, adding devices, sharing devices, etc;</a:t>
            </a:r>
          </a:p>
          <a:p>
            <a:pPr marL="0" marR="0" indent="0" algn="l" defTabSz="9144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err="1">
              <a:ln>
                <a:noFill/>
              </a:ln>
              <a:solidFill>
                <a:schemeClr val="bg1"/>
              </a:solidFill>
              <a:effectLst/>
              <a:uFillTx/>
              <a:latin typeface="微软雅黑" panose="020B0503020204020204" pitchFamily="34" charset="-122"/>
              <a:ea typeface="微软雅黑" panose="020B0503020204020204" pitchFamily="34" charset="-122"/>
              <a:sym typeface="Arial" panose="020B0604020202090204"/>
            </a:endParaRPr>
          </a:p>
          <a:p>
            <a:pPr marL="0" marR="0" indent="0" algn="l" defTabSz="9144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sym typeface="Arial" panose="020B0604020202090204"/>
              </a:rPr>
              <a:t>3. </a:t>
            </a:r>
            <a:r>
              <a:rPr lang="en-US" altLang="zh-CN" sz="2400" dirty="0">
                <a:solidFill>
                  <a:schemeClr val="bg1"/>
                </a:solidFill>
                <a:latin typeface="微软雅黑" panose="020B0503020204020204" pitchFamily="34" charset="-122"/>
                <a:ea typeface="微软雅黑" panose="020B0503020204020204" pitchFamily="34" charset="-122"/>
                <a:sym typeface="+mn-ea"/>
              </a:rPr>
              <a:t>“Bulletin” includes feedback from users, offical notification, etc.</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36671" y="2035306"/>
            <a:ext cx="3151970" cy="6825065"/>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1">
            <a:extLst>
              <a:ext uri="{FF2B5EF4-FFF2-40B4-BE49-F238E27FC236}">
                <a16:creationId xmlns:a16="http://schemas.microsoft.com/office/drawing/2014/main" id="{0993555F-A9E0-4FB9-9A8E-5A5D6D270408}"/>
              </a:ext>
            </a:extLst>
          </p:cNvPr>
          <p:cNvSpPr/>
          <p:nvPr/>
        </p:nvSpPr>
        <p:spPr>
          <a:xfrm>
            <a:off x="358148" y="913295"/>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2</a:t>
            </a:r>
            <a:endParaRPr dirty="0">
              <a:latin typeface="微软雅黑" panose="020B0503020204020204" pitchFamily="34" charset="-122"/>
              <a:ea typeface="微软雅黑" panose="020B0503020204020204" pitchFamily="34" charset="-122"/>
            </a:endParaRPr>
          </a:p>
        </p:txBody>
      </p:sp>
      <p:sp>
        <p:nvSpPr>
          <p:cNvPr id="5" name="注册/登录/找回密码">
            <a:extLst>
              <a:ext uri="{FF2B5EF4-FFF2-40B4-BE49-F238E27FC236}">
                <a16:creationId xmlns:a16="http://schemas.microsoft.com/office/drawing/2014/main" id="{40B54986-A449-45D8-9ACE-F008C3938E35}"/>
              </a:ext>
            </a:extLst>
          </p:cNvPr>
          <p:cNvSpPr/>
          <p:nvPr/>
        </p:nvSpPr>
        <p:spPr>
          <a:xfrm>
            <a:off x="1693766" y="913989"/>
            <a:ext cx="455993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Register</a:t>
            </a:r>
            <a:r>
              <a:rPr sz="2400" dirty="0">
                <a:solidFill>
                  <a:schemeClr val="bg1"/>
                </a:solidFill>
                <a:latin typeface="微软雅黑" panose="020B0503020204020204" pitchFamily="34" charset="-122"/>
                <a:ea typeface="微软雅黑" panose="020B0503020204020204" pitchFamily="34" charset="-122"/>
              </a:rPr>
              <a:t>/</a:t>
            </a:r>
            <a:r>
              <a:rPr lang="en-US" sz="2400" dirty="0">
                <a:solidFill>
                  <a:schemeClr val="bg1"/>
                </a:solidFill>
                <a:latin typeface="微软雅黑" panose="020B0503020204020204" pitchFamily="34" charset="-122"/>
                <a:ea typeface="微软雅黑" panose="020B0503020204020204" pitchFamily="34" charset="-122"/>
              </a:rPr>
              <a:t>Log in</a:t>
            </a:r>
            <a:r>
              <a:rPr sz="2400" dirty="0">
                <a:solidFill>
                  <a:schemeClr val="bg1"/>
                </a:solidFill>
                <a:latin typeface="微软雅黑" panose="020B0503020204020204" pitchFamily="34" charset="-122"/>
                <a:ea typeface="微软雅黑" panose="020B0503020204020204" pitchFamily="34" charset="-122"/>
              </a:rPr>
              <a:t>/</a:t>
            </a:r>
            <a:r>
              <a:rPr lang="en-US" sz="2400" dirty="0">
                <a:solidFill>
                  <a:schemeClr val="bg1"/>
                </a:solidFill>
                <a:latin typeface="微软雅黑" panose="020B0503020204020204" pitchFamily="34" charset="-122"/>
                <a:ea typeface="微软雅黑" panose="020B0503020204020204" pitchFamily="34" charset="-122"/>
              </a:rPr>
              <a:t>Forgot Password</a:t>
            </a:r>
          </a:p>
        </p:txBody>
      </p:sp>
      <p:pic>
        <p:nvPicPr>
          <p:cNvPr id="7" name="图片 6">
            <a:extLst>
              <a:ext uri="{FF2B5EF4-FFF2-40B4-BE49-F238E27FC236}">
                <a16:creationId xmlns:a16="http://schemas.microsoft.com/office/drawing/2014/main" id="{15858DA0-2F33-48A3-AFFC-0140536E15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343" y="1976483"/>
            <a:ext cx="3063785" cy="6634117"/>
          </a:xfrm>
          <a:prstGeom prst="rect">
            <a:avLst/>
          </a:prstGeom>
        </p:spPr>
      </p:pic>
      <p:pic>
        <p:nvPicPr>
          <p:cNvPr id="9" name="图片 8">
            <a:extLst>
              <a:ext uri="{FF2B5EF4-FFF2-40B4-BE49-F238E27FC236}">
                <a16:creationId xmlns:a16="http://schemas.microsoft.com/office/drawing/2014/main" id="{142F936D-802C-46EF-B7FD-10F86B49D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3128" y="1976483"/>
            <a:ext cx="3063785" cy="6634117"/>
          </a:xfrm>
          <a:prstGeom prst="rect">
            <a:avLst/>
          </a:prstGeom>
        </p:spPr>
      </p:pic>
      <p:pic>
        <p:nvPicPr>
          <p:cNvPr id="11" name="图片 10">
            <a:extLst>
              <a:ext uri="{FF2B5EF4-FFF2-40B4-BE49-F238E27FC236}">
                <a16:creationId xmlns:a16="http://schemas.microsoft.com/office/drawing/2014/main" id="{AFC33D66-E924-48A6-8025-D089AA3FB9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913" y="1976483"/>
            <a:ext cx="3063785" cy="6634117"/>
          </a:xfrm>
          <a:prstGeom prst="rect">
            <a:avLst/>
          </a:prstGeom>
        </p:spPr>
      </p:pic>
      <p:pic>
        <p:nvPicPr>
          <p:cNvPr id="13" name="图片 12">
            <a:extLst>
              <a:ext uri="{FF2B5EF4-FFF2-40B4-BE49-F238E27FC236}">
                <a16:creationId xmlns:a16="http://schemas.microsoft.com/office/drawing/2014/main" id="{1E301A0F-CF91-489E-97C1-C264993E8E2A}"/>
              </a:ext>
            </a:extLst>
          </p:cNvPr>
          <p:cNvPicPr>
            <a:picLocks noChangeAspect="1"/>
          </p:cNvPicPr>
          <p:nvPr/>
        </p:nvPicPr>
        <p:blipFill>
          <a:blip r:embed="rId5"/>
          <a:stretch>
            <a:fillRect/>
          </a:stretch>
        </p:blipFill>
        <p:spPr>
          <a:xfrm>
            <a:off x="2204382" y="7866863"/>
            <a:ext cx="916504" cy="455828"/>
          </a:xfrm>
          <a:prstGeom prst="rect">
            <a:avLst/>
          </a:prstGeom>
        </p:spPr>
      </p:pic>
      <p:pic>
        <p:nvPicPr>
          <p:cNvPr id="15" name="图片 14">
            <a:extLst>
              <a:ext uri="{FF2B5EF4-FFF2-40B4-BE49-F238E27FC236}">
                <a16:creationId xmlns:a16="http://schemas.microsoft.com/office/drawing/2014/main" id="{1FAB94D5-2A2F-43CC-A3BF-EDC9CBF8810C}"/>
              </a:ext>
            </a:extLst>
          </p:cNvPr>
          <p:cNvPicPr>
            <a:picLocks noChangeAspect="1"/>
          </p:cNvPicPr>
          <p:nvPr/>
        </p:nvPicPr>
        <p:blipFill>
          <a:blip r:embed="rId5"/>
          <a:stretch>
            <a:fillRect/>
          </a:stretch>
        </p:blipFill>
        <p:spPr>
          <a:xfrm>
            <a:off x="4805816" y="7099301"/>
            <a:ext cx="1838409" cy="676337"/>
          </a:xfrm>
          <a:prstGeom prst="rect">
            <a:avLst/>
          </a:prstGeom>
        </p:spPr>
      </p:pic>
      <p:sp>
        <p:nvSpPr>
          <p:cNvPr id="17" name="文本框 16">
            <a:extLst>
              <a:ext uri="{FF2B5EF4-FFF2-40B4-BE49-F238E27FC236}">
                <a16:creationId xmlns:a16="http://schemas.microsoft.com/office/drawing/2014/main" id="{73987D08-A9BB-4D3B-B1B1-7FEFF93A08D0}"/>
              </a:ext>
            </a:extLst>
          </p:cNvPr>
          <p:cNvSpPr txBox="1"/>
          <p:nvPr/>
        </p:nvSpPr>
        <p:spPr>
          <a:xfrm>
            <a:off x="10933386" y="3445640"/>
            <a:ext cx="5588000" cy="42473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defTabSz="457200">
              <a:lnSpc>
                <a:spcPct val="150000"/>
              </a:lnSpc>
              <a:buClr>
                <a:srgbClr val="000000"/>
              </a:buClr>
              <a:defRPr sz="2500" b="1">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1. Click “Try now”, a prompt page will appear.</a:t>
            </a:r>
          </a:p>
          <a:p>
            <a:pPr algn="l" defTabSz="457200">
              <a:lnSpc>
                <a:spcPct val="150000"/>
              </a:lnSpc>
              <a:buClr>
                <a:srgbClr val="000000"/>
              </a:buClr>
              <a:defRPr sz="2500" b="1">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2. In Experience mode</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the following functions are not be supported</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Cloud storage, Third-party voice control, and Device sharing. </a:t>
            </a:r>
          </a:p>
          <a:p>
            <a:pPr algn="l" defTabSz="457200">
              <a:lnSpc>
                <a:spcPct val="150000"/>
              </a:lnSpc>
              <a:buClr>
                <a:srgbClr val="000000"/>
              </a:buClr>
              <a:defRPr sz="2500" b="1">
                <a:latin typeface="Helvetica"/>
                <a:ea typeface="Helvetica"/>
                <a:cs typeface="Helvetica"/>
                <a:sym typeface="Helvetica"/>
              </a:defRPr>
            </a:pPr>
            <a:r>
              <a:rPr lang="en-US" altLang="zh-CN" sz="2000" dirty="0">
                <a:solidFill>
                  <a:schemeClr val="bg1"/>
                </a:solidFill>
                <a:latin typeface="微软雅黑" panose="020B0503020204020204" pitchFamily="34" charset="-122"/>
                <a:ea typeface="微软雅黑" panose="020B0503020204020204" pitchFamily="34" charset="-122"/>
              </a:rPr>
              <a:t>3. Click “Continue” to  accept the experience mode notices</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and you will enter the home page.</a:t>
            </a:r>
          </a:p>
        </p:txBody>
      </p:sp>
      <p:sp>
        <p:nvSpPr>
          <p:cNvPr id="19" name="注册…">
            <a:extLst>
              <a:ext uri="{FF2B5EF4-FFF2-40B4-BE49-F238E27FC236}">
                <a16:creationId xmlns:a16="http://schemas.microsoft.com/office/drawing/2014/main" id="{1CF49210-950F-4AD4-8667-36B61944EBDD}"/>
              </a:ext>
            </a:extLst>
          </p:cNvPr>
          <p:cNvSpPr/>
          <p:nvPr/>
        </p:nvSpPr>
        <p:spPr>
          <a:xfrm>
            <a:off x="11006951" y="2685995"/>
            <a:ext cx="5934849" cy="611706"/>
          </a:xfrm>
          <a:prstGeom prst="rect">
            <a:avLst/>
          </a:prstGeom>
          <a:ln w="12700">
            <a:miter lim="400000"/>
          </a:ln>
        </p:spPr>
        <p:txBody>
          <a:bodyPr wrap="square" lIns="50800" tIns="50800" rIns="50800" bIns="50800" anchor="ctr">
            <a:spAutoFit/>
          </a:bodyPr>
          <a:lstStyle/>
          <a:p>
            <a:pPr algn="l" defTabSz="457200">
              <a:lnSpc>
                <a:spcPct val="150000"/>
              </a:lnSpc>
              <a:buClr>
                <a:srgbClr val="000000"/>
              </a:buClr>
              <a:defRPr sz="2500" b="1">
                <a:latin typeface="Helvetica"/>
                <a:ea typeface="Helvetica"/>
                <a:cs typeface="Helvetica"/>
                <a:sym typeface="Helvetica"/>
              </a:defRPr>
            </a:pPr>
            <a:r>
              <a:rPr lang="en-US" sz="2500" dirty="0">
                <a:solidFill>
                  <a:schemeClr val="bg1"/>
                </a:solidFill>
                <a:latin typeface="微软雅黑" panose="020B0503020204020204" pitchFamily="34" charset="-122"/>
                <a:ea typeface="微软雅黑" panose="020B0503020204020204" pitchFamily="34" charset="-122"/>
              </a:rPr>
              <a:t>Experience Mode</a:t>
            </a:r>
          </a:p>
        </p:txBody>
      </p:sp>
    </p:spTree>
    <p:extLst>
      <p:ext uri="{BB962C8B-B14F-4D97-AF65-F5344CB8AC3E}">
        <p14:creationId xmlns:p14="http://schemas.microsoft.com/office/powerpoint/2010/main" val="1956058391"/>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2693" y="2035306"/>
            <a:ext cx="3146024" cy="681219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670" y="2035306"/>
            <a:ext cx="3146023" cy="6812190"/>
          </a:xfrm>
          <a:prstGeom prst="rect">
            <a:avLst/>
          </a:prstGeom>
        </p:spPr>
      </p:pic>
      <p:sp>
        <p:nvSpPr>
          <p:cNvPr id="229" name="NO.4"/>
          <p:cNvSpPr/>
          <p:nvPr/>
        </p:nvSpPr>
        <p:spPr>
          <a:xfrm>
            <a:off x="299081"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7.3</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536671" y="947044"/>
            <a:ext cx="328168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—Message Center</a:t>
            </a:r>
          </a:p>
        </p:txBody>
      </p:sp>
      <p:sp>
        <p:nvSpPr>
          <p:cNvPr id="3" name="文本框 2"/>
          <p:cNvSpPr txBox="1"/>
          <p:nvPr/>
        </p:nvSpPr>
        <p:spPr>
          <a:xfrm>
            <a:off x="12437521" y="2035306"/>
            <a:ext cx="3182436" cy="48914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l" defTabSz="914400"/>
            <a:r>
              <a:rPr lang="en-US" altLang="zh-CN" sz="2400" dirty="0">
                <a:solidFill>
                  <a:schemeClr val="bg1"/>
                </a:solidFill>
                <a:latin typeface="微软雅黑" panose="020B0503020204020204" pitchFamily="34" charset="-122"/>
                <a:ea typeface="微软雅黑" panose="020B0503020204020204" pitchFamily="34" charset="-122"/>
                <a:sym typeface="Arial" panose="020B0604020202090204"/>
              </a:rPr>
              <a:t>4. Message Center enables you to set Do-Not-Disturb in a specific period.</a:t>
            </a:r>
          </a:p>
          <a:p>
            <a:pPr algn="l" defTabSz="914400"/>
            <a:endParaRPr lang="en-US" altLang="zh-CN" sz="2400" dirty="0">
              <a:solidFill>
                <a:schemeClr val="bg1"/>
              </a:solidFill>
              <a:latin typeface="微软雅黑" panose="020B0503020204020204" pitchFamily="34" charset="-122"/>
              <a:ea typeface="微软雅黑" panose="020B0503020204020204" pitchFamily="34" charset="-122"/>
              <a:sym typeface="Arial" panose="020B0604020202090204"/>
            </a:endParaRPr>
          </a:p>
          <a:p>
            <a:pPr algn="l" defTabSz="914400"/>
            <a:r>
              <a:rPr lang="en-US" altLang="zh-CN" sz="2400" dirty="0">
                <a:solidFill>
                  <a:schemeClr val="bg1"/>
                </a:solidFill>
                <a:latin typeface="微软雅黑" panose="020B0503020204020204" pitchFamily="34" charset="-122"/>
                <a:ea typeface="微软雅黑" panose="020B0503020204020204" pitchFamily="34" charset="-122"/>
                <a:sym typeface="Arial" panose="020B0604020202090204"/>
              </a:rPr>
              <a:t>5. Click “Do-Not-Disturb Schedule” to set the period you want. Please select a Do-Not-Disturb device first before you set a time.</a:t>
            </a:r>
            <a:endParaRPr lang="zh-CN" altLang="en-US" sz="2400" dirty="0">
              <a:solidFill>
                <a:schemeClr val="bg1"/>
              </a:solidFill>
              <a:latin typeface="微软雅黑" panose="020B0503020204020204" pitchFamily="34" charset="-122"/>
              <a:ea typeface="微软雅黑" panose="020B0503020204020204" pitchFamily="34" charset="-122"/>
              <a:sym typeface="Arial" panose="020B0604020202090204"/>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err="1">
              <a:ln>
                <a:noFill/>
              </a:ln>
              <a:solidFill>
                <a:schemeClr val="bg1"/>
              </a:solidFill>
              <a:effectLst/>
              <a:uFillTx/>
              <a:latin typeface="微软雅黑" panose="020B0503020204020204" pitchFamily="34" charset="-122"/>
              <a:ea typeface="微软雅黑" panose="020B0503020204020204" pitchFamily="34" charset="-122"/>
              <a:sym typeface="Arial" panose="020B0604020202090204"/>
            </a:endParaRPr>
          </a:p>
        </p:txBody>
      </p:sp>
      <p:sp>
        <p:nvSpPr>
          <p:cNvPr id="7" name="矩形 6"/>
          <p:cNvSpPr/>
          <p:nvPr/>
        </p:nvSpPr>
        <p:spPr>
          <a:xfrm>
            <a:off x="1536670" y="3999919"/>
            <a:ext cx="3146023" cy="484399"/>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15" name="矩形 14"/>
          <p:cNvSpPr/>
          <p:nvPr/>
        </p:nvSpPr>
        <p:spPr>
          <a:xfrm>
            <a:off x="4682693" y="2900730"/>
            <a:ext cx="3146023" cy="484399"/>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1478" y="2035306"/>
            <a:ext cx="3164811" cy="6852870"/>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670" y="2035306"/>
            <a:ext cx="3164810" cy="6852870"/>
          </a:xfrm>
          <a:prstGeom prst="rect">
            <a:avLst/>
          </a:prstGeom>
        </p:spPr>
      </p:pic>
      <p:sp>
        <p:nvSpPr>
          <p:cNvPr id="229" name="NO.4"/>
          <p:cNvSpPr/>
          <p:nvPr/>
        </p:nvSpPr>
        <p:spPr>
          <a:xfrm>
            <a:off x="299081"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7.3</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536671" y="947044"/>
            <a:ext cx="328168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—Message Center</a:t>
            </a:r>
          </a:p>
        </p:txBody>
      </p:sp>
      <p:sp>
        <p:nvSpPr>
          <p:cNvPr id="3" name="文本框 2"/>
          <p:cNvSpPr txBox="1"/>
          <p:nvPr/>
        </p:nvSpPr>
        <p:spPr>
          <a:xfrm>
            <a:off x="12437521" y="2035306"/>
            <a:ext cx="3182436" cy="37833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l" defTabSz="914400"/>
            <a:r>
              <a:rPr lang="en-US" altLang="zh-CN" sz="2400" dirty="0">
                <a:solidFill>
                  <a:schemeClr val="bg1"/>
                </a:solidFill>
                <a:latin typeface="微软雅黑" panose="020B0503020204020204" pitchFamily="34" charset="-122"/>
                <a:ea typeface="微软雅黑" panose="020B0503020204020204" pitchFamily="34" charset="-122"/>
                <a:sym typeface="Arial" panose="020B0604020202090204"/>
              </a:rPr>
              <a:t>6. Click “&lt;” to complete setting and return to the schedule setting page after selecting the devices.</a:t>
            </a:r>
          </a:p>
          <a:p>
            <a:pPr algn="l" defTabSz="914400"/>
            <a:endParaRPr lang="en-US" altLang="zh-CN" sz="2400" dirty="0">
              <a:solidFill>
                <a:schemeClr val="bg1"/>
              </a:solidFill>
              <a:latin typeface="微软雅黑" panose="020B0503020204020204" pitchFamily="34" charset="-122"/>
              <a:ea typeface="微软雅黑" panose="020B0503020204020204" pitchFamily="34" charset="-122"/>
              <a:sym typeface="Arial" panose="020B0604020202090204"/>
            </a:endParaRPr>
          </a:p>
          <a:p>
            <a:pPr algn="l" defTabSz="914400"/>
            <a:r>
              <a:rPr lang="en-US" altLang="zh-CN" sz="2400" dirty="0">
                <a:solidFill>
                  <a:schemeClr val="bg1"/>
                </a:solidFill>
                <a:latin typeface="微软雅黑" panose="020B0503020204020204" pitchFamily="34" charset="-122"/>
                <a:ea typeface="微软雅黑" panose="020B0503020204020204" pitchFamily="34" charset="-122"/>
                <a:sym typeface="Arial" panose="020B0604020202090204"/>
              </a:rPr>
              <a:t>7. Click “Add schedule” to add more “Do-Not-Disturb Schedule”.</a:t>
            </a:r>
            <a:endParaRPr kumimoji="0" lang="en-US" altLang="zh-CN" sz="2400" b="0"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sym typeface="Arial" panose="020B0604020202090204"/>
            </a:endParaRPr>
          </a:p>
        </p:txBody>
      </p:sp>
      <p:sp>
        <p:nvSpPr>
          <p:cNvPr id="15" name="矩形 14"/>
          <p:cNvSpPr/>
          <p:nvPr/>
        </p:nvSpPr>
        <p:spPr>
          <a:xfrm>
            <a:off x="4131237" y="3192559"/>
            <a:ext cx="570243" cy="2682947"/>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13" name="矩形 12"/>
          <p:cNvSpPr/>
          <p:nvPr/>
        </p:nvSpPr>
        <p:spPr>
          <a:xfrm>
            <a:off x="4701477" y="4246989"/>
            <a:ext cx="3164811" cy="604471"/>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6285" y="2035306"/>
            <a:ext cx="3164811" cy="6852870"/>
          </a:xfrm>
          <a:prstGeom prst="rect">
            <a:avLst/>
          </a:prstGeom>
        </p:spPr>
      </p:pic>
      <p:sp>
        <p:nvSpPr>
          <p:cNvPr id="14" name="矩形 13"/>
          <p:cNvSpPr/>
          <p:nvPr/>
        </p:nvSpPr>
        <p:spPr>
          <a:xfrm>
            <a:off x="7916449" y="4246990"/>
            <a:ext cx="3052017" cy="814258"/>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
        <p:nvSpPr>
          <p:cNvPr id="16" name="矩形 15"/>
          <p:cNvSpPr/>
          <p:nvPr/>
        </p:nvSpPr>
        <p:spPr>
          <a:xfrm>
            <a:off x="7922683" y="3432731"/>
            <a:ext cx="3052017" cy="814258"/>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NO.4"/>
          <p:cNvSpPr/>
          <p:nvPr/>
        </p:nvSpPr>
        <p:spPr>
          <a:xfrm>
            <a:off x="299081"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7.4</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536671" y="947044"/>
            <a:ext cx="338201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—FAQ &amp; Feedback</a:t>
            </a:r>
          </a:p>
        </p:txBody>
      </p:sp>
      <p:sp>
        <p:nvSpPr>
          <p:cNvPr id="3" name="文本框 2"/>
          <p:cNvSpPr txBox="1"/>
          <p:nvPr/>
        </p:nvSpPr>
        <p:spPr>
          <a:xfrm>
            <a:off x="8432528" y="1929007"/>
            <a:ext cx="8533130" cy="710755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altLang="zh-CN" sz="2400" dirty="0">
                <a:solidFill>
                  <a:schemeClr val="bg1"/>
                </a:solidFill>
                <a:latin typeface="微软雅黑" panose="020B0503020204020204" pitchFamily="34" charset="-122"/>
                <a:ea typeface="微软雅黑" panose="020B0503020204020204" pitchFamily="34" charset="-122"/>
                <a:sym typeface="+mn-ea"/>
              </a:rPr>
              <a:t>1. Click “Me - FAQ &amp; Feedback” to enter the help center. You can search questions or send any feedback to us here,</a:t>
            </a:r>
          </a:p>
          <a:p>
            <a:pPr marL="0" marR="0" indent="0" algn="l" defTabSz="914400" rtl="0" fontAlgn="auto" latinLnBrk="0" hangingPunct="0">
              <a:lnSpc>
                <a:spcPct val="100000"/>
              </a:lnSpc>
              <a:spcBef>
                <a:spcPts val="0"/>
              </a:spcBef>
              <a:spcAft>
                <a:spcPts val="0"/>
              </a:spcAft>
              <a:buClrTx/>
              <a:buSzTx/>
              <a:buFontTx/>
              <a:buNone/>
            </a:pPr>
            <a:endParaRPr lang="en-US" altLang="zh-CN" sz="2400" dirty="0">
              <a:solidFill>
                <a:schemeClr val="bg1"/>
              </a:solidFill>
              <a:latin typeface="微软雅黑" panose="020B0503020204020204" pitchFamily="34" charset="-122"/>
              <a:ea typeface="微软雅黑" panose="020B0503020204020204" pitchFamily="34" charset="-122"/>
              <a:sym typeface="+mn-ea"/>
            </a:endParaRPr>
          </a:p>
          <a:p>
            <a:pPr marL="0" marR="0" indent="0" algn="l" defTabSz="914400" rtl="0" fontAlgn="auto" latinLnBrk="0" hangingPunct="0">
              <a:lnSpc>
                <a:spcPct val="100000"/>
              </a:lnSpc>
              <a:spcBef>
                <a:spcPts val="0"/>
              </a:spcBef>
              <a:spcAft>
                <a:spcPts val="0"/>
              </a:spcAft>
              <a:buClrTx/>
              <a:buSzTx/>
              <a:buFontTx/>
              <a:buNone/>
            </a:pPr>
            <a:r>
              <a:rPr lang="en-US" altLang="zh-CN" sz="2400" dirty="0">
                <a:solidFill>
                  <a:schemeClr val="bg1"/>
                </a:solidFill>
                <a:latin typeface="微软雅黑" panose="020B0503020204020204" pitchFamily="34" charset="-122"/>
                <a:ea typeface="微软雅黑" panose="020B0503020204020204" pitchFamily="34" charset="-122"/>
                <a:sym typeface="+mn-ea"/>
              </a:rPr>
              <a:t>2. My feedback: you can check your feedback here.</a:t>
            </a:r>
          </a:p>
          <a:p>
            <a:pPr marL="0" marR="0" indent="0" algn="l" defTabSz="914400" rtl="0" fontAlgn="auto" latinLnBrk="0" hangingPunct="0">
              <a:lnSpc>
                <a:spcPct val="100000"/>
              </a:lnSpc>
              <a:spcBef>
                <a:spcPts val="0"/>
              </a:spcBef>
              <a:spcAft>
                <a:spcPts val="0"/>
              </a:spcAft>
              <a:buClrTx/>
              <a:buSzTx/>
              <a:buFontTx/>
              <a:buNone/>
            </a:pPr>
            <a:endParaRPr lang="en-US" altLang="zh-CN" sz="2400" dirty="0">
              <a:solidFill>
                <a:schemeClr val="bg1"/>
              </a:solidFill>
              <a:latin typeface="微软雅黑" panose="020B0503020204020204" pitchFamily="34" charset="-122"/>
              <a:ea typeface="微软雅黑" panose="020B0503020204020204" pitchFamily="34" charset="-122"/>
              <a:sym typeface="+mn-ea"/>
            </a:endParaRPr>
          </a:p>
          <a:p>
            <a:pPr algn="l" defTabSz="914400"/>
            <a:r>
              <a:rPr lang="en-US" altLang="zh-CN" sz="2400" dirty="0">
                <a:solidFill>
                  <a:schemeClr val="bg1"/>
                </a:solidFill>
                <a:latin typeface="微软雅黑" panose="020B0503020204020204" pitchFamily="34" charset="-122"/>
                <a:ea typeface="微软雅黑" panose="020B0503020204020204" pitchFamily="34" charset="-122"/>
                <a:sym typeface="+mn-ea"/>
              </a:rPr>
              <a:t>3. FAQ: you can access frequntly asked questions while using TuyaSmart.</a:t>
            </a:r>
          </a:p>
          <a:p>
            <a:pPr algn="l" defTabSz="914400"/>
            <a:endParaRPr lang="en-US" altLang="zh-CN" sz="2400" dirty="0">
              <a:solidFill>
                <a:schemeClr val="bg1"/>
              </a:solidFill>
              <a:latin typeface="微软雅黑" panose="020B0503020204020204" pitchFamily="34" charset="-122"/>
              <a:ea typeface="微软雅黑" panose="020B0503020204020204" pitchFamily="34" charset="-122"/>
              <a:sym typeface="+mn-ea"/>
            </a:endParaRPr>
          </a:p>
          <a:p>
            <a:pPr algn="l" defTabSz="914400"/>
            <a:r>
              <a:rPr lang="en-US" altLang="zh-CN" sz="2400" dirty="0">
                <a:solidFill>
                  <a:schemeClr val="bg1"/>
                </a:solidFill>
                <a:latin typeface="微软雅黑" panose="020B0503020204020204" pitchFamily="34" charset="-122"/>
                <a:ea typeface="微软雅黑" panose="020B0503020204020204" pitchFamily="34" charset="-122"/>
                <a:sym typeface="+mn-ea"/>
              </a:rPr>
              <a:t>4. All: you can choose any device to see related FAQ, or select “Device networking issues”, “APP use issues”, amd “Third-party control issues” for corresponding FAQ.</a:t>
            </a:r>
          </a:p>
          <a:p>
            <a:pPr algn="l" defTabSz="914400"/>
            <a:endParaRPr lang="zh-CN" altLang="en-US" sz="2400" dirty="0">
              <a:solidFill>
                <a:schemeClr val="bg1"/>
              </a:solidFill>
              <a:latin typeface="微软雅黑" panose="020B0503020204020204" pitchFamily="34" charset="-122"/>
              <a:ea typeface="微软雅黑" panose="020B0503020204020204" pitchFamily="34" charset="-122"/>
              <a:sym typeface="+mn-ea"/>
            </a:endParaRPr>
          </a:p>
          <a:p>
            <a:pPr algn="l" defTabSz="914400"/>
            <a:r>
              <a:rPr lang="en-US" altLang="zh-CN" sz="2400" dirty="0">
                <a:solidFill>
                  <a:schemeClr val="bg1"/>
                </a:solidFill>
                <a:latin typeface="微软雅黑" panose="020B0503020204020204" pitchFamily="34" charset="-122"/>
                <a:ea typeface="微软雅黑" panose="020B0503020204020204" pitchFamily="34" charset="-122"/>
                <a:sym typeface="+mn-ea"/>
              </a:rPr>
              <a:t>5. Netwok Diagnosis: it helps us to solve your problems faster, and the process may take about 2 minutes.</a:t>
            </a:r>
            <a:endParaRPr lang="zh-CN" altLang="en-US" sz="2400" dirty="0">
              <a:solidFill>
                <a:schemeClr val="bg1"/>
              </a:solidFill>
              <a:latin typeface="微软雅黑" panose="020B0503020204020204" pitchFamily="34" charset="-122"/>
              <a:ea typeface="微软雅黑" panose="020B0503020204020204" pitchFamily="34" charset="-122"/>
              <a:sym typeface="+mn-ea"/>
            </a:endParaRPr>
          </a:p>
          <a:p>
            <a:pPr marL="0" marR="0" indent="0" algn="l" defTabSz="914400" rtl="0" fontAlgn="auto" latinLnBrk="0" hangingPunct="0">
              <a:lnSpc>
                <a:spcPct val="100000"/>
              </a:lnSpc>
              <a:spcBef>
                <a:spcPts val="0"/>
              </a:spcBef>
              <a:spcAft>
                <a:spcPts val="0"/>
              </a:spcAft>
              <a:buClrTx/>
              <a:buSzTx/>
              <a:buFontTx/>
              <a:buNone/>
            </a:pPr>
            <a:endParaRPr lang="en-US" altLang="zh-CN" sz="2400" dirty="0">
              <a:solidFill>
                <a:schemeClr val="bg1"/>
              </a:solidFill>
              <a:latin typeface="微软雅黑" panose="020B0503020204020204" pitchFamily="34" charset="-122"/>
              <a:ea typeface="微软雅黑" panose="020B0503020204020204" pitchFamily="34" charset="-122"/>
              <a:sym typeface="+mn-ea"/>
            </a:endParaRPr>
          </a:p>
          <a:p>
            <a:pPr marL="0" marR="0" indent="0" algn="l" defTabSz="914400" rtl="0" fontAlgn="auto" latinLnBrk="0" hangingPunct="0">
              <a:lnSpc>
                <a:spcPct val="100000"/>
              </a:lnSpc>
              <a:spcBef>
                <a:spcPts val="0"/>
              </a:spcBef>
              <a:spcAft>
                <a:spcPts val="0"/>
              </a:spcAft>
              <a:buClrTx/>
              <a:buSzTx/>
              <a:buFontTx/>
              <a:buNone/>
            </a:pPr>
            <a:r>
              <a:rPr lang="en-US" altLang="zh-CN" sz="2400" dirty="0">
                <a:solidFill>
                  <a:schemeClr val="bg1"/>
                </a:solidFill>
                <a:latin typeface="微软雅黑" panose="020B0503020204020204" pitchFamily="34" charset="-122"/>
                <a:ea typeface="微软雅黑" panose="020B0503020204020204" pitchFamily="34" charset="-122"/>
                <a:sym typeface="+mn-ea"/>
              </a:rPr>
              <a:t>6. Report Issue: please submit your questions, contact information, and image here if you have any problems while using TuyaSmart.</a:t>
            </a:r>
            <a:endParaRPr lang="zh-CN" altLang="en-US" sz="2400" dirty="0">
              <a:solidFill>
                <a:schemeClr val="bg1"/>
              </a:solidFill>
              <a:latin typeface="微软雅黑" panose="020B0503020204020204" pitchFamily="34" charset="-122"/>
              <a:ea typeface="微软雅黑" panose="020B0503020204020204" pitchFamily="34" charset="-122"/>
              <a:sym typeface="+mn-ea"/>
            </a:endParaRPr>
          </a:p>
          <a:p>
            <a:pPr marL="0" marR="0" indent="0" algn="l" defTabSz="914400" rtl="0" fontAlgn="auto" latinLnBrk="0" hangingPunct="0">
              <a:lnSpc>
                <a:spcPct val="100000"/>
              </a:lnSpc>
              <a:spcBef>
                <a:spcPts val="0"/>
              </a:spcBef>
              <a:spcAft>
                <a:spcPts val="0"/>
              </a:spcAft>
              <a:buClrTx/>
              <a:buSzTx/>
              <a:buFontTx/>
              <a:buNone/>
            </a:pPr>
            <a:endParaRPr lang="zh-CN" altLang="en-US" sz="2400"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0107" y="1929007"/>
            <a:ext cx="3133435" cy="6784932"/>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671" y="1929007"/>
            <a:ext cx="3133436" cy="6784933"/>
          </a:xfrm>
          <a:prstGeom prst="rect">
            <a:avLst/>
          </a:prstGeom>
        </p:spPr>
      </p:pic>
      <p:sp>
        <p:nvSpPr>
          <p:cNvPr id="8" name="矩形 7"/>
          <p:cNvSpPr/>
          <p:nvPr/>
        </p:nvSpPr>
        <p:spPr>
          <a:xfrm>
            <a:off x="1557445" y="5361139"/>
            <a:ext cx="3087610" cy="450937"/>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NO.4"/>
          <p:cNvSpPr/>
          <p:nvPr/>
        </p:nvSpPr>
        <p:spPr>
          <a:xfrm>
            <a:off x="299081"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7.5</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536671" y="947044"/>
            <a:ext cx="299275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—More Services</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231" name="个人中心是用户管理个人信息的入口，主要显示以下信息：…"/>
          <p:cNvSpPr/>
          <p:nvPr/>
        </p:nvSpPr>
        <p:spPr>
          <a:xfrm>
            <a:off x="8670131" y="1474413"/>
            <a:ext cx="5087246" cy="7445756"/>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1400" dirty="0">
                <a:solidFill>
                  <a:schemeClr val="bg1"/>
                </a:solidFill>
                <a:latin typeface="微软雅黑" panose="020B0503020204020204" pitchFamily="34" charset="-122"/>
                <a:ea typeface="微软雅黑" panose="020B0503020204020204" pitchFamily="34" charset="-122"/>
                <a:sym typeface="+mn-ea"/>
              </a:rPr>
              <a:t>1</a:t>
            </a:r>
            <a:r>
              <a:rPr lang="en-US" altLang="zh-CN" sz="1600" dirty="0">
                <a:solidFill>
                  <a:schemeClr val="bg1"/>
                </a:solidFill>
                <a:latin typeface="微软雅黑" panose="020B0503020204020204" pitchFamily="34" charset="-122"/>
                <a:ea typeface="微软雅黑" panose="020B0503020204020204" pitchFamily="34" charset="-122"/>
                <a:sym typeface="+mn-ea"/>
              </a:rPr>
              <a:t>. Click “Me - More Services” to find more services includes:</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algn="l" defTabSz="457200">
              <a:lnSpc>
                <a:spcPct val="150000"/>
              </a:lnSpc>
              <a:buClr>
                <a:srgbClr val="000000"/>
              </a:buClr>
              <a:defRPr sz="2000">
                <a:latin typeface="Helvetica"/>
                <a:ea typeface="Helvetica"/>
                <a:cs typeface="Helvetica"/>
                <a:sym typeface="Helvetica"/>
              </a:defRPr>
            </a:pPr>
            <a:r>
              <a:rPr lang="en-US" altLang="zh-CN" sz="1600" dirty="0">
                <a:solidFill>
                  <a:schemeClr val="bg1"/>
                </a:solidFill>
                <a:latin typeface="微软雅黑" panose="020B0503020204020204" pitchFamily="34" charset="-122"/>
                <a:ea typeface="微软雅黑" panose="020B0503020204020204" pitchFamily="34" charset="-122"/>
                <a:sym typeface="+mn-ea"/>
              </a:rPr>
              <a:t> (1) AI Filtered </a:t>
            </a:r>
            <a:r>
              <a:rPr lang="en-US" altLang="zh-CN" sz="1600" dirty="0" err="1">
                <a:solidFill>
                  <a:schemeClr val="bg1"/>
                </a:solidFill>
                <a:latin typeface="微软雅黑" panose="020B0503020204020204" pitchFamily="34" charset="-122"/>
                <a:ea typeface="微软雅黑" panose="020B0503020204020204" pitchFamily="34" charset="-122"/>
                <a:sym typeface="+mn-ea"/>
              </a:rPr>
              <a:t>Notificincluding</a:t>
            </a:r>
            <a:r>
              <a:rPr lang="en-US" altLang="zh-CN" sz="1600" dirty="0">
                <a:solidFill>
                  <a:schemeClr val="bg1"/>
                </a:solidFill>
                <a:latin typeface="微软雅黑" panose="020B0503020204020204" pitchFamily="34" charset="-122"/>
                <a:ea typeface="微软雅黑" panose="020B0503020204020204" pitchFamily="34" charset="-122"/>
                <a:sym typeface="+mn-ea"/>
              </a:rPr>
              <a:t> third-party access service.</a:t>
            </a:r>
          </a:p>
          <a:p>
            <a:pPr algn="l" defTabSz="457200">
              <a:lnSpc>
                <a:spcPct val="150000"/>
              </a:lnSpc>
              <a:buClr>
                <a:srgbClr val="000000"/>
              </a:buClr>
              <a:defRPr sz="2000">
                <a:latin typeface="Helvetica"/>
                <a:ea typeface="Helvetica"/>
                <a:cs typeface="Helvetica"/>
                <a:sym typeface="Helvetica"/>
              </a:defRPr>
            </a:pPr>
            <a:r>
              <a:rPr lang="en-US" altLang="zh-CN" sz="1600" dirty="0">
                <a:solidFill>
                  <a:schemeClr val="bg1"/>
                </a:solidFill>
                <a:latin typeface="微软雅黑" panose="020B0503020204020204" pitchFamily="34" charset="-122"/>
                <a:ea typeface="微软雅黑" panose="020B0503020204020204" pitchFamily="34" charset="-122"/>
                <a:sym typeface="+mn-ea"/>
              </a:rPr>
              <a:t>2. Featured services mainly </a:t>
            </a:r>
            <a:r>
              <a:rPr lang="en-US" altLang="zh-CN" sz="1600" dirty="0" err="1">
                <a:solidFill>
                  <a:schemeClr val="bg1"/>
                </a:solidFill>
                <a:latin typeface="微软雅黑" panose="020B0503020204020204" pitchFamily="34" charset="-122"/>
                <a:ea typeface="微软雅黑" panose="020B0503020204020204" pitchFamily="34" charset="-122"/>
                <a:sym typeface="+mn-ea"/>
              </a:rPr>
              <a:t>ation</a:t>
            </a:r>
            <a:r>
              <a:rPr lang="en-US" altLang="zh-CN" sz="1600" dirty="0">
                <a:solidFill>
                  <a:schemeClr val="bg1"/>
                </a:solidFill>
                <a:latin typeface="微软雅黑" panose="020B0503020204020204" pitchFamily="34" charset="-122"/>
                <a:ea typeface="微软雅黑" panose="020B0503020204020204" pitchFamily="34" charset="-122"/>
                <a:sym typeface="+mn-ea"/>
              </a:rPr>
              <a:t>: report any images uploaded by camera; (T</a:t>
            </a:r>
            <a:r>
              <a:rPr lang="en-US" altLang="zh-CN" sz="1600" dirty="0">
                <a:solidFill>
                  <a:srgbClr val="FFFF00"/>
                </a:solidFill>
                <a:latin typeface="微软雅黑" panose="020B0503020204020204" pitchFamily="34" charset="-122"/>
                <a:ea typeface="微软雅黑" panose="020B0503020204020204" pitchFamily="34" charset="-122"/>
                <a:sym typeface="+mn-ea"/>
              </a:rPr>
              <a:t>o get this service, please add Smart camera</a:t>
            </a:r>
            <a:r>
              <a:rPr lang="en-US" altLang="zh-CN" sz="1600" dirty="0">
                <a:solidFill>
                  <a:schemeClr val="bg1"/>
                </a:solidFill>
                <a:latin typeface="微软雅黑" panose="020B0503020204020204" pitchFamily="34" charset="-122"/>
                <a:ea typeface="微软雅黑" panose="020B0503020204020204" pitchFamily="34" charset="-122"/>
                <a:sym typeface="+mn-ea"/>
              </a:rPr>
              <a:t>)</a:t>
            </a:r>
          </a:p>
          <a:p>
            <a:pPr algn="l" defTabSz="457200">
              <a:lnSpc>
                <a:spcPct val="150000"/>
              </a:lnSpc>
              <a:buClr>
                <a:srgbClr val="000000"/>
              </a:buClr>
              <a:defRPr sz="2000">
                <a:latin typeface="Helvetica"/>
                <a:ea typeface="Helvetica"/>
                <a:cs typeface="Helvetica"/>
                <a:sym typeface="Helvetica"/>
              </a:defRPr>
            </a:pPr>
            <a:r>
              <a:rPr lang="en-US" altLang="zh-CN" sz="1600" dirty="0">
                <a:solidFill>
                  <a:schemeClr val="bg1"/>
                </a:solidFill>
                <a:latin typeface="微软雅黑" panose="020B0503020204020204" pitchFamily="34" charset="-122"/>
                <a:ea typeface="微软雅黑" panose="020B0503020204020204" pitchFamily="34" charset="-122"/>
                <a:sym typeface="+mn-ea"/>
              </a:rPr>
              <a:t>(2) Cloud Storage for Cameras: after purchasing this service, users can watch history videos uploaded by devices to the server; (T</a:t>
            </a:r>
            <a:r>
              <a:rPr lang="en-US" altLang="zh-CN" sz="1600" dirty="0">
                <a:solidFill>
                  <a:srgbClr val="FFFF00"/>
                </a:solidFill>
                <a:latin typeface="微软雅黑" panose="020B0503020204020204" pitchFamily="34" charset="-122"/>
                <a:ea typeface="微软雅黑" panose="020B0503020204020204" pitchFamily="34" charset="-122"/>
                <a:sym typeface="+mn-ea"/>
              </a:rPr>
              <a:t>o get this service, please add Smart camera; the history video can not be download</a:t>
            </a:r>
            <a:r>
              <a:rPr lang="en-US" altLang="zh-CN" sz="1600" dirty="0">
                <a:solidFill>
                  <a:schemeClr val="bg1"/>
                </a:solidFill>
                <a:latin typeface="微软雅黑" panose="020B0503020204020204" pitchFamily="34" charset="-122"/>
                <a:ea typeface="微软雅黑" panose="020B0503020204020204" pitchFamily="34" charset="-122"/>
                <a:sym typeface="+mn-ea"/>
              </a:rPr>
              <a:t>)</a:t>
            </a:r>
          </a:p>
          <a:p>
            <a:pPr algn="l" defTabSz="457200">
              <a:lnSpc>
                <a:spcPct val="150000"/>
              </a:lnSpc>
              <a:buClr>
                <a:srgbClr val="000000"/>
              </a:buClr>
              <a:defRPr sz="2000">
                <a:latin typeface="Helvetica"/>
                <a:ea typeface="Helvetica"/>
                <a:cs typeface="Helvetica"/>
                <a:sym typeface="Helvetica"/>
              </a:defRPr>
            </a:pPr>
            <a:r>
              <a:rPr lang="en-US" altLang="zh-CN" sz="1600" dirty="0">
                <a:solidFill>
                  <a:schemeClr val="bg1"/>
                </a:solidFill>
                <a:latin typeface="微软雅黑" panose="020B0503020204020204" pitchFamily="34" charset="-122"/>
                <a:ea typeface="微软雅黑" panose="020B0503020204020204" pitchFamily="34" charset="-122"/>
                <a:sym typeface="+mn-ea"/>
              </a:rPr>
              <a:t> (3) Phone Notification: to keep your family safty, you will receive a phone call once the notification conditions has been triggered. (</a:t>
            </a:r>
            <a:r>
              <a:rPr lang="en-US" altLang="zh-CN" sz="1600" dirty="0">
                <a:solidFill>
                  <a:srgbClr val="FFFF00"/>
                </a:solidFill>
                <a:latin typeface="微软雅黑" panose="020B0503020204020204" pitchFamily="34" charset="-122"/>
                <a:ea typeface="微软雅黑" panose="020B0503020204020204" pitchFamily="34" charset="-122"/>
                <a:sym typeface="+mn-ea"/>
              </a:rPr>
              <a:t>The phone number will be the one you used for registration. If you use an email to register, please set a phone number to receive phone notification.</a:t>
            </a:r>
            <a:r>
              <a:rPr lang="en-US" altLang="zh-CN" sz="1600" dirty="0">
                <a:solidFill>
                  <a:schemeClr val="bg1"/>
                </a:solidFill>
                <a:latin typeface="微软雅黑" panose="020B0503020204020204" pitchFamily="34" charset="-122"/>
                <a:ea typeface="微软雅黑" panose="020B0503020204020204" pitchFamily="34" charset="-122"/>
                <a:sym typeface="+mn-ea"/>
              </a:rPr>
              <a:t>)</a:t>
            </a:r>
          </a:p>
          <a:p>
            <a:pPr algn="l" defTabSz="457200">
              <a:lnSpc>
                <a:spcPct val="150000"/>
              </a:lnSpc>
              <a:buClr>
                <a:srgbClr val="000000"/>
              </a:buClr>
              <a:defRPr sz="2000">
                <a:latin typeface="Helvetica"/>
                <a:ea typeface="Helvetica"/>
                <a:cs typeface="Helvetica"/>
                <a:sym typeface="Helvetica"/>
              </a:defRPr>
            </a:pPr>
            <a:r>
              <a:rPr lang="en-US" altLang="zh-CN" sz="1600" dirty="0">
                <a:solidFill>
                  <a:schemeClr val="bg1"/>
                </a:solidFill>
                <a:latin typeface="微软雅黑" panose="020B0503020204020204" pitchFamily="34" charset="-122"/>
                <a:ea typeface="微软雅黑" panose="020B0503020204020204" pitchFamily="34" charset="-122"/>
                <a:sym typeface="+mn-ea"/>
              </a:rPr>
              <a:t>2. Third-party Access Service: please click to see how to connect and use.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671" y="1929007"/>
            <a:ext cx="3133436" cy="6784933"/>
          </a:xfrm>
          <a:prstGeom prst="rect">
            <a:avLst/>
          </a:prstGeom>
        </p:spPr>
      </p:pic>
      <p:pic>
        <p:nvPicPr>
          <p:cNvPr id="4" name="图片 3">
            <a:extLst>
              <a:ext uri="{FF2B5EF4-FFF2-40B4-BE49-F238E27FC236}">
                <a16:creationId xmlns:a16="http://schemas.microsoft.com/office/drawing/2014/main" id="{094EA283-E6E0-4EDD-A641-FFC3E54D0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0107" y="1929006"/>
            <a:ext cx="3133436" cy="6784934"/>
          </a:xfrm>
          <a:prstGeom prst="rect">
            <a:avLst/>
          </a:prstGeom>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23FDF63A-2CD5-4B63-8805-E1E2BB8592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146" y="2170306"/>
            <a:ext cx="2956422" cy="6401640"/>
          </a:xfrm>
          <a:prstGeom prst="rect">
            <a:avLst/>
          </a:prstGeom>
        </p:spPr>
      </p:pic>
      <p:sp>
        <p:nvSpPr>
          <p:cNvPr id="272" name="关于页面展示APP相关信息，如下：…"/>
          <p:cNvSpPr/>
          <p:nvPr/>
        </p:nvSpPr>
        <p:spPr>
          <a:xfrm>
            <a:off x="12973685" y="1986082"/>
            <a:ext cx="3853815" cy="342519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sym typeface="+mn-ea"/>
              </a:rPr>
              <a:t>To improve user experience of thrid-party access service, the app is now able to link to thrid-party virtual assistant with verification code. </a:t>
            </a:r>
          </a:p>
        </p:txBody>
      </p:sp>
      <p:sp>
        <p:nvSpPr>
          <p:cNvPr id="273" name="NO.4"/>
          <p:cNvSpPr/>
          <p:nvPr/>
        </p:nvSpPr>
        <p:spPr>
          <a:xfrm>
            <a:off x="364395" y="884403"/>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7.6</a:t>
            </a:r>
            <a:endParaRPr dirty="0">
              <a:latin typeface="微软雅黑" panose="020B0503020204020204" pitchFamily="34" charset="-122"/>
              <a:ea typeface="微软雅黑" panose="020B0503020204020204" pitchFamily="34" charset="-122"/>
            </a:endParaRPr>
          </a:p>
        </p:txBody>
      </p:sp>
      <p:sp>
        <p:nvSpPr>
          <p:cNvPr id="7" name="个人中心"/>
          <p:cNvSpPr/>
          <p:nvPr/>
        </p:nvSpPr>
        <p:spPr>
          <a:xfrm>
            <a:off x="1602105" y="941070"/>
            <a:ext cx="4081145" cy="470535"/>
          </a:xfrm>
          <a:prstGeom prst="rect">
            <a:avLst/>
          </a:prstGeom>
          <a:ln w="12700">
            <a:miter lim="400000"/>
          </a:ln>
        </p:spPr>
        <p:txBody>
          <a:bodyPr wrap="squar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—Settings— About </a:t>
            </a:r>
            <a:endParaRPr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2043" y="2170306"/>
            <a:ext cx="2956422" cy="640164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8465" y="2170306"/>
            <a:ext cx="2956422" cy="640164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4887" y="2170306"/>
            <a:ext cx="2956422" cy="6401640"/>
          </a:xfrm>
          <a:prstGeom prst="rect">
            <a:avLst/>
          </a:prstGeom>
        </p:spPr>
      </p:pic>
      <p:sp>
        <p:nvSpPr>
          <p:cNvPr id="11" name="矩形 10"/>
          <p:cNvSpPr/>
          <p:nvPr/>
        </p:nvSpPr>
        <p:spPr>
          <a:xfrm>
            <a:off x="1734341" y="5889182"/>
            <a:ext cx="995255" cy="790680"/>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cxnSp>
        <p:nvCxnSpPr>
          <p:cNvPr id="12" name="直接箭头连接符 11"/>
          <p:cNvCxnSpPr/>
          <p:nvPr/>
        </p:nvCxnSpPr>
        <p:spPr>
          <a:xfrm flipV="1">
            <a:off x="5190254" y="5689600"/>
            <a:ext cx="921968" cy="1106204"/>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3" name="矩形 12"/>
          <p:cNvSpPr/>
          <p:nvPr/>
        </p:nvSpPr>
        <p:spPr>
          <a:xfrm>
            <a:off x="3768856" y="5099050"/>
            <a:ext cx="2899609" cy="857250"/>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cxnSp>
        <p:nvCxnSpPr>
          <p:cNvPr id="14" name="直接箭头连接符 13"/>
          <p:cNvCxnSpPr/>
          <p:nvPr/>
        </p:nvCxnSpPr>
        <p:spPr>
          <a:xfrm flipV="1">
            <a:off x="7533620" y="5952682"/>
            <a:ext cx="613056" cy="1432368"/>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5" name="矩形 14"/>
          <p:cNvSpPr/>
          <p:nvPr/>
        </p:nvSpPr>
        <p:spPr>
          <a:xfrm>
            <a:off x="10039350" y="5765800"/>
            <a:ext cx="2095500" cy="972854"/>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关于页面展示APP相关信息，如下：…"/>
          <p:cNvSpPr/>
          <p:nvPr/>
        </p:nvSpPr>
        <p:spPr>
          <a:xfrm>
            <a:off x="8579485" y="2125783"/>
            <a:ext cx="6838315" cy="7303770"/>
          </a:xfrm>
          <a:prstGeom prst="rect">
            <a:avLst/>
          </a:prstGeom>
          <a:ln w="12700">
            <a:miter lim="400000"/>
          </a:ln>
        </p:spPr>
        <p:txBody>
          <a:bodyPr wrap="square" lIns="50800" tIns="50800" rIns="50800" bIns="50800">
            <a:spAutoFit/>
          </a:bodyPr>
          <a:lstStyle/>
          <a:p>
            <a:pPr algn="l" defTabSz="457200">
              <a:lnSpc>
                <a:spcPct val="15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1. Click “Me - Settings - About” to find more information about this APP.</a:t>
            </a:r>
          </a:p>
          <a:p>
            <a:pPr algn="l" defTabSz="457200">
              <a:lnSpc>
                <a:spcPct val="15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2. </a:t>
            </a:r>
            <a:r>
              <a:rPr lang="en-US" sz="2400" dirty="0">
                <a:solidFill>
                  <a:schemeClr val="bg1"/>
                </a:solidFill>
                <a:latin typeface="微软雅黑" panose="020B0503020204020204" pitchFamily="34" charset="-122"/>
                <a:ea typeface="微软雅黑" panose="020B0503020204020204" pitchFamily="34" charset="-122"/>
              </a:rPr>
              <a:t>Click “Rate Us” to rate us through App Store.</a:t>
            </a:r>
            <a:endParaRPr sz="2400" dirty="0">
              <a:solidFill>
                <a:schemeClr val="bg1"/>
              </a:solidFill>
              <a:latin typeface="微软雅黑" panose="020B0503020204020204" pitchFamily="34" charset="-122"/>
              <a:ea typeface="微软雅黑" panose="020B0503020204020204" pitchFamily="34" charset="-122"/>
            </a:endParaRPr>
          </a:p>
          <a:p>
            <a:pPr algn="l" defTabSz="457200">
              <a:lnSpc>
                <a:spcPct val="15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3</a:t>
            </a:r>
            <a:r>
              <a:rPr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 Click “About TuyaSmart” to find more TuyaSmart information through Tuya website.</a:t>
            </a:r>
          </a:p>
          <a:p>
            <a:pPr algn="l" defTabSz="457200">
              <a:lnSpc>
                <a:spcPct val="15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4.Click “Privacy Policy” to view Tuya Mobile Privay Policy.</a:t>
            </a:r>
          </a:p>
          <a:p>
            <a:pPr algn="l" defTabSz="457200">
              <a:lnSpc>
                <a:spcPct val="15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5. Click “User Agreement” to view Service Agreement of Tuya Smart Platform.</a:t>
            </a:r>
          </a:p>
          <a:p>
            <a:pPr algn="l" defTabSz="457200">
              <a:lnSpc>
                <a:spcPct val="15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5.Click “Open Source Component License” to view all the open licenses list.</a:t>
            </a:r>
          </a:p>
          <a:p>
            <a:pPr algn="l" defTabSz="457200">
              <a:lnSpc>
                <a:spcPct val="150000"/>
              </a:lnSpc>
              <a:buClr>
                <a:srgbClr val="000000"/>
              </a:buClr>
              <a:defRPr sz="2000">
                <a:latin typeface="Helvetica"/>
                <a:ea typeface="Helvetica"/>
                <a:cs typeface="Helvetica"/>
                <a:sym typeface="Helvetica"/>
              </a:defRPr>
            </a:pPr>
            <a:r>
              <a:rPr lang="en-US" altLang="zh-CN" sz="2400" dirty="0">
                <a:solidFill>
                  <a:schemeClr val="bg1"/>
                </a:solidFill>
                <a:latin typeface="微软雅黑" panose="020B0503020204020204" pitchFamily="34" charset="-122"/>
                <a:ea typeface="微软雅黑" panose="020B0503020204020204" pitchFamily="34" charset="-122"/>
              </a:rPr>
              <a:t>6. Check current version of this APP.</a:t>
            </a:r>
          </a:p>
          <a:p>
            <a:pPr algn="l" defTabSz="457200">
              <a:lnSpc>
                <a:spcPct val="150000"/>
              </a:lnSpc>
              <a:buClr>
                <a:srgbClr val="000000"/>
              </a:buClr>
              <a:defRPr sz="2000">
                <a:latin typeface="Helvetica"/>
                <a:ea typeface="Helvetica"/>
                <a:cs typeface="Helvetica"/>
                <a:sym typeface="Helvetica"/>
              </a:defRPr>
            </a:pP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273" name="NO.4"/>
          <p:cNvSpPr/>
          <p:nvPr/>
        </p:nvSpPr>
        <p:spPr>
          <a:xfrm>
            <a:off x="364395" y="884403"/>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7.6</a:t>
            </a:r>
            <a:endParaRPr dirty="0">
              <a:latin typeface="微软雅黑" panose="020B0503020204020204" pitchFamily="34" charset="-122"/>
              <a:ea typeface="微软雅黑" panose="020B0503020204020204" pitchFamily="34" charset="-122"/>
            </a:endParaRPr>
          </a:p>
        </p:txBody>
      </p:sp>
      <p:sp>
        <p:nvSpPr>
          <p:cNvPr id="7" name="个人中心"/>
          <p:cNvSpPr/>
          <p:nvPr/>
        </p:nvSpPr>
        <p:spPr>
          <a:xfrm>
            <a:off x="1602105" y="941070"/>
            <a:ext cx="4081145" cy="470535"/>
          </a:xfrm>
          <a:prstGeom prst="rect">
            <a:avLst/>
          </a:prstGeom>
          <a:ln w="12700">
            <a:miter lim="400000"/>
          </a:ln>
        </p:spPr>
        <p:txBody>
          <a:bodyPr wrap="square" lIns="50800" tIns="50800" rIns="50800" bIns="50800" anchor="ctr">
            <a:spAutoFit/>
          </a:bodyPr>
          <a:lstStyle>
            <a:lvl1pPr algn="l">
              <a:defRPr sz="2100" b="1">
                <a:latin typeface="Helvetica"/>
                <a:ea typeface="Helvetica"/>
                <a:cs typeface="Helvetica"/>
                <a:sym typeface="Helvetica"/>
              </a:defRPr>
            </a:lvl1p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Me</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—Settings— About </a:t>
            </a:r>
            <a:endParaRPr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1985" y="2125783"/>
            <a:ext cx="3121756" cy="6759644"/>
          </a:xfrm>
          <a:prstGeom prst="rect">
            <a:avLst/>
          </a:prstGeom>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NO.4"/>
          <p:cNvSpPr/>
          <p:nvPr/>
        </p:nvSpPr>
        <p:spPr>
          <a:xfrm>
            <a:off x="325206"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8</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762733" y="947044"/>
            <a:ext cx="2313940"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Personal Center</a:t>
            </a:r>
          </a:p>
        </p:txBody>
      </p:sp>
      <p:sp>
        <p:nvSpPr>
          <p:cNvPr id="231" name="个人中心是用户管理个人信息的入口，主要显示以下信息：…"/>
          <p:cNvSpPr/>
          <p:nvPr/>
        </p:nvSpPr>
        <p:spPr>
          <a:xfrm>
            <a:off x="10227005" y="1918334"/>
            <a:ext cx="6177426" cy="3979545"/>
          </a:xfrm>
          <a:prstGeom prst="rect">
            <a:avLst/>
          </a:prstGeom>
          <a:ln w="12700">
            <a:miter lim="400000"/>
          </a:ln>
        </p:spPr>
        <p:txBody>
          <a:bodyPr lIns="50800" tIns="50800" rIns="50800" bIns="50800">
            <a:spAutoFit/>
          </a:bodyPr>
          <a:lstStyle/>
          <a:p>
            <a:pPr algn="l">
              <a:lnSpc>
                <a:spcPct val="150000"/>
              </a:lnSpc>
            </a:pPr>
            <a:r>
              <a:rPr lang="en-US" altLang="zh-CN" sz="2400" dirty="0">
                <a:solidFill>
                  <a:schemeClr val="bg1"/>
                </a:solidFill>
                <a:latin typeface="微软雅黑" panose="020B0503020204020204" pitchFamily="34" charset="-122"/>
                <a:cs typeface="Helvetica"/>
              </a:rPr>
              <a:t>1. Click “Me - Profile” to enter Personal Center to edit your photo, nickname, temperature unit and time zone here. </a:t>
            </a:r>
          </a:p>
          <a:p>
            <a:pPr algn="l">
              <a:lnSpc>
                <a:spcPct val="150000"/>
              </a:lnSpc>
            </a:pPr>
            <a:endParaRPr lang="en-US" altLang="zh-CN" sz="2400" dirty="0">
              <a:solidFill>
                <a:schemeClr val="bg1"/>
              </a:solidFill>
              <a:latin typeface="微软雅黑" panose="020B0503020204020204" pitchFamily="34" charset="-122"/>
              <a:cs typeface="Helvetica"/>
            </a:endParaRPr>
          </a:p>
          <a:p>
            <a:pPr algn="l">
              <a:lnSpc>
                <a:spcPct val="150000"/>
              </a:lnSpc>
            </a:pPr>
            <a:r>
              <a:rPr lang="en-US" altLang="zh-CN" sz="2400" dirty="0">
                <a:solidFill>
                  <a:schemeClr val="bg1"/>
                </a:solidFill>
                <a:latin typeface="微软雅黑" panose="020B0503020204020204" pitchFamily="34" charset="-122"/>
                <a:cs typeface="Helvetica"/>
              </a:rPr>
              <a:t>2. Click “Account and Security” to change your password or pattern lock, and to deactivate your account.</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445" y="1918334"/>
            <a:ext cx="3343135" cy="7239001"/>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5931" y="1918335"/>
            <a:ext cx="3343135" cy="7239001"/>
          </a:xfrm>
          <a:prstGeom prst="rect">
            <a:avLst/>
          </a:prstGeom>
        </p:spPr>
      </p:pic>
      <p:sp>
        <p:nvSpPr>
          <p:cNvPr id="11" name="矩形 10"/>
          <p:cNvSpPr/>
          <p:nvPr/>
        </p:nvSpPr>
        <p:spPr>
          <a:xfrm>
            <a:off x="1562796" y="4014939"/>
            <a:ext cx="3337783" cy="468161"/>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0579" y="1918334"/>
            <a:ext cx="3313808" cy="71755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445" y="1918334"/>
            <a:ext cx="3313808" cy="7175500"/>
          </a:xfrm>
          <a:prstGeom prst="rect">
            <a:avLst/>
          </a:prstGeom>
        </p:spPr>
      </p:pic>
      <p:sp>
        <p:nvSpPr>
          <p:cNvPr id="229" name="NO.4"/>
          <p:cNvSpPr/>
          <p:nvPr/>
        </p:nvSpPr>
        <p:spPr>
          <a:xfrm>
            <a:off x="325206" y="890212"/>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8.1</a:t>
            </a:r>
            <a:endParaRPr dirty="0">
              <a:latin typeface="微软雅黑" panose="020B0503020204020204" pitchFamily="34" charset="-122"/>
              <a:ea typeface="微软雅黑" panose="020B0503020204020204" pitchFamily="34" charset="-122"/>
            </a:endParaRPr>
          </a:p>
        </p:txBody>
      </p:sp>
      <p:sp>
        <p:nvSpPr>
          <p:cNvPr id="230" name="个人中心"/>
          <p:cNvSpPr/>
          <p:nvPr/>
        </p:nvSpPr>
        <p:spPr>
          <a:xfrm>
            <a:off x="1762733" y="947044"/>
            <a:ext cx="650049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altLang="zh-CN" sz="2400" dirty="0">
                <a:solidFill>
                  <a:schemeClr val="bg1"/>
                </a:solidFill>
                <a:latin typeface="Microsoft YaHei" panose="020B0503020204020204" pitchFamily="34" charset="-122"/>
                <a:ea typeface="Microsoft YaHei" panose="020B0503020204020204" pitchFamily="34" charset="-122"/>
              </a:rPr>
              <a:t>Account and Security-Account Deactivation</a:t>
            </a:r>
            <a:endParaRPr sz="2400" dirty="0">
              <a:solidFill>
                <a:schemeClr val="bg1"/>
              </a:solidFill>
              <a:latin typeface="微软雅黑" panose="020B0503020204020204" pitchFamily="34" charset="-122"/>
              <a:ea typeface="微软雅黑" panose="020B0503020204020204" pitchFamily="34" charset="-122"/>
            </a:endParaRPr>
          </a:p>
        </p:txBody>
      </p:sp>
      <p:sp>
        <p:nvSpPr>
          <p:cNvPr id="231" name="个人中心是用户管理个人信息的入口，主要显示以下信息：…"/>
          <p:cNvSpPr/>
          <p:nvPr/>
        </p:nvSpPr>
        <p:spPr>
          <a:xfrm>
            <a:off x="12534899" y="1918334"/>
            <a:ext cx="3869531" cy="5588196"/>
          </a:xfrm>
          <a:prstGeom prst="rect">
            <a:avLst/>
          </a:prstGeom>
          <a:ln w="12700">
            <a:miter lim="400000"/>
          </a:ln>
        </p:spPr>
        <p:txBody>
          <a:bodyPr wrap="square" lIns="50800" tIns="50800" rIns="50800" bIns="50800">
            <a:spAutoFit/>
          </a:bodyPr>
          <a:lstStyle/>
          <a:p>
            <a:pPr marL="457200" indent="-457200" algn="l">
              <a:lnSpc>
                <a:spcPct val="150000"/>
              </a:lnSpc>
              <a:buAutoNum type="arabicPeriod"/>
            </a:pPr>
            <a:r>
              <a:rPr lang="en-US" altLang="zh-CN" sz="2000" dirty="0">
                <a:solidFill>
                  <a:schemeClr val="bg1"/>
                </a:solidFill>
                <a:latin typeface="微软雅黑" panose="020B0503020204020204" pitchFamily="34" charset="-122"/>
                <a:cs typeface="Helvetica"/>
              </a:rPr>
              <a:t>Click “Me - Profile - Account and Security”.</a:t>
            </a:r>
          </a:p>
          <a:p>
            <a:pPr marL="457200" indent="-457200" algn="l">
              <a:lnSpc>
                <a:spcPct val="150000"/>
              </a:lnSpc>
              <a:buAutoNum type="arabicPeriod"/>
            </a:pPr>
            <a:r>
              <a:rPr lang="en-US" altLang="zh-CN" sz="2000" dirty="0">
                <a:solidFill>
                  <a:schemeClr val="bg1"/>
                </a:solidFill>
                <a:latin typeface="微软雅黑" panose="020B0503020204020204" pitchFamily="34" charset="-122"/>
                <a:cs typeface="Helvetica"/>
              </a:rPr>
              <a:t>Click “Deactivate Account” at the bottom of the page. Once you confirmed, your account will be permanently deleted after 7 days and all data will be removed.</a:t>
            </a:r>
          </a:p>
          <a:p>
            <a:pPr marL="457200" indent="-457200" algn="l">
              <a:lnSpc>
                <a:spcPct val="150000"/>
              </a:lnSpc>
              <a:buAutoNum type="arabicPeriod"/>
            </a:pPr>
            <a:r>
              <a:rPr lang="en-US" altLang="zh-CN" sz="2000" dirty="0">
                <a:solidFill>
                  <a:schemeClr val="bg1"/>
                </a:solidFill>
                <a:latin typeface="微软雅黑" panose="020B0503020204020204" pitchFamily="34" charset="-122"/>
                <a:cs typeface="Helvetica"/>
              </a:rPr>
              <a:t>The deactivation will fail if you re-login the account before the process done.</a:t>
            </a:r>
          </a:p>
        </p:txBody>
      </p:sp>
      <p:sp>
        <p:nvSpPr>
          <p:cNvPr id="11" name="矩形 10"/>
          <p:cNvSpPr/>
          <p:nvPr/>
        </p:nvSpPr>
        <p:spPr>
          <a:xfrm>
            <a:off x="1562796" y="5767539"/>
            <a:ext cx="3337783" cy="468161"/>
          </a:xfrm>
          <a:prstGeom prst="rect">
            <a:avLst/>
          </a:prstGeom>
          <a:noFill/>
          <a:ln w="38100" cap="flat">
            <a:solidFill>
              <a:srgbClr val="FF0000"/>
            </a:solidFill>
            <a:prstDash val="solid"/>
            <a:round/>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j-lt"/>
              <a:ea typeface="+mj-ea"/>
              <a:cs typeface="+mj-cs"/>
              <a:sym typeface="Arial" panose="020B0604020202090204"/>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387" y="1918334"/>
            <a:ext cx="3313808" cy="7175500"/>
          </a:xfrm>
          <a:prstGeom prst="rect">
            <a:avLst/>
          </a:prstGeom>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NO.4"/>
          <p:cNvSpPr/>
          <p:nvPr/>
        </p:nvSpPr>
        <p:spPr>
          <a:xfrm>
            <a:off x="338269" y="924430"/>
            <a:ext cx="1237590" cy="584201"/>
          </a:xfrm>
          <a:prstGeom prst="rect">
            <a:avLst/>
          </a:prstGeom>
          <a:solidFill>
            <a:srgbClr val="E84B1A"/>
          </a:solidFill>
          <a:ln w="12700">
            <a:miter lim="400000"/>
          </a:ln>
        </p:spPr>
        <p:txBody>
          <a:bodyPr lIns="50800" tIns="50800" rIns="50800" bIns="50800" anchor="ctr"/>
          <a:lstStyle>
            <a:lvl1pPr>
              <a:defRPr sz="2400" b="1">
                <a:solidFill>
                  <a:srgbClr val="FFFFFF"/>
                </a:solidFill>
                <a:latin typeface="Helvetica"/>
                <a:ea typeface="Helvetica"/>
                <a:cs typeface="Helvetica"/>
                <a:sym typeface="Helvetica"/>
              </a:defRPr>
            </a:lvl1pPr>
          </a:lstStyle>
          <a:p>
            <a:r>
              <a:rPr dirty="0">
                <a:latin typeface="微软雅黑" panose="020B0503020204020204" pitchFamily="34" charset="-122"/>
                <a:ea typeface="微软雅黑" panose="020B0503020204020204" pitchFamily="34" charset="-122"/>
              </a:rPr>
              <a:t>NO.</a:t>
            </a:r>
            <a:r>
              <a:rPr lang="en-US" altLang="zh-CN" dirty="0">
                <a:latin typeface="微软雅黑" panose="020B0503020204020204" pitchFamily="34" charset="-122"/>
                <a:ea typeface="微软雅黑" panose="020B0503020204020204" pitchFamily="34" charset="-122"/>
              </a:rPr>
              <a:t>8.2</a:t>
            </a:r>
            <a:endParaRPr dirty="0">
              <a:latin typeface="微软雅黑" panose="020B0503020204020204" pitchFamily="34" charset="-122"/>
              <a:ea typeface="微软雅黑" panose="020B0503020204020204" pitchFamily="34" charset="-122"/>
            </a:endParaRPr>
          </a:p>
        </p:txBody>
      </p:sp>
      <p:sp>
        <p:nvSpPr>
          <p:cNvPr id="244" name="个人中心-个人信息"/>
          <p:cNvSpPr/>
          <p:nvPr/>
        </p:nvSpPr>
        <p:spPr>
          <a:xfrm>
            <a:off x="1697419" y="995884"/>
            <a:ext cx="4134485" cy="470535"/>
          </a:xfrm>
          <a:prstGeom prst="rect">
            <a:avLst/>
          </a:prstGeom>
          <a:ln w="12700">
            <a:miter lim="400000"/>
          </a:ln>
        </p:spPr>
        <p:txBody>
          <a:bodyPr wrap="none" lIns="50800" tIns="50800" rIns="50800" bIns="50800" anchor="ctr">
            <a:spAutoFit/>
          </a:bodyPr>
          <a:lstStyle>
            <a:lvl1pPr algn="l">
              <a:defRPr sz="2100" b="1">
                <a:latin typeface="Helvetica"/>
                <a:ea typeface="Helvetica"/>
                <a:cs typeface="Helvetica"/>
                <a:sym typeface="Helvetica"/>
              </a:defRPr>
            </a:lvl1pPr>
          </a:lstStyle>
          <a:p>
            <a:r>
              <a:rPr lang="en-US" sz="2400" dirty="0">
                <a:solidFill>
                  <a:schemeClr val="bg1"/>
                </a:solidFill>
                <a:latin typeface="微软雅黑" panose="020B0503020204020204" pitchFamily="34" charset="-122"/>
                <a:ea typeface="微软雅黑" panose="020B0503020204020204" pitchFamily="34" charset="-122"/>
              </a:rPr>
              <a:t>Personal Center</a:t>
            </a:r>
            <a:r>
              <a:rPr sz="2400" dirty="0">
                <a:solidFill>
                  <a:schemeClr val="bg1"/>
                </a:solidFill>
                <a:latin typeface="微软雅黑" panose="020B0503020204020204" pitchFamily="34" charset="-122"/>
                <a:ea typeface="微软雅黑" panose="020B0503020204020204" pitchFamily="34" charset="-122"/>
              </a:rPr>
              <a:t>-</a:t>
            </a:r>
            <a:r>
              <a:rPr lang="en-US" sz="2400" dirty="0">
                <a:solidFill>
                  <a:schemeClr val="bg1"/>
                </a:solidFill>
                <a:latin typeface="微软雅黑" panose="020B0503020204020204" pitchFamily="34" charset="-122"/>
                <a:ea typeface="微软雅黑" panose="020B0503020204020204" pitchFamily="34" charset="-122"/>
              </a:rPr>
              <a:t>Pattern Lock</a:t>
            </a:r>
          </a:p>
        </p:txBody>
      </p:sp>
      <p:sp>
        <p:nvSpPr>
          <p:cNvPr id="245" name="点击“手势解锁”您可以方便的设置手势密码，开启手势密码后，需要输入您创建的手势密码才能进入APP"/>
          <p:cNvSpPr/>
          <p:nvPr/>
        </p:nvSpPr>
        <p:spPr>
          <a:xfrm>
            <a:off x="12191578" y="2183719"/>
            <a:ext cx="4045694" cy="2871470"/>
          </a:xfrm>
          <a:prstGeom prst="rect">
            <a:avLst/>
          </a:prstGeom>
          <a:ln w="12700">
            <a:miter lim="400000"/>
          </a:ln>
        </p:spPr>
        <p:txBody>
          <a:bodyPr wrap="square" lIns="50800" tIns="50800" rIns="50800" bIns="50800">
            <a:spAutoFit/>
          </a:bodyPr>
          <a:lstStyle>
            <a:lvl1pPr algn="l" defTabSz="457200">
              <a:lnSpc>
                <a:spcPct val="120000"/>
              </a:lnSpc>
              <a:buClr>
                <a:srgbClr val="000000"/>
              </a:buClr>
              <a:defRPr sz="2000">
                <a:latin typeface="Helvetica"/>
                <a:ea typeface="Helvetica"/>
                <a:cs typeface="Helvetica"/>
                <a:sym typeface="Helvetica"/>
              </a:defRPr>
            </a:lvl1p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1. Click “Pattern Lock” to set a pattern to login. </a:t>
            </a:r>
          </a:p>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2</a:t>
            </a:r>
            <a:r>
              <a:rPr lang="en-US" altLang="zh-CN">
                <a:solidFill>
                  <a:schemeClr val="bg1"/>
                </a:solidFill>
                <a:latin typeface="微软雅黑" panose="020B0503020204020204" pitchFamily="34" charset="-122"/>
                <a:ea typeface="微软雅黑" panose="020B0503020204020204" pitchFamily="34" charset="-122"/>
              </a:rPr>
              <a:t>. Click </a:t>
            </a:r>
            <a:r>
              <a:rPr lang="en-US" altLang="zh-CN" dirty="0">
                <a:solidFill>
                  <a:schemeClr val="bg1"/>
                </a:solidFill>
                <a:latin typeface="微软雅黑" panose="020B0503020204020204" pitchFamily="34" charset="-122"/>
                <a:ea typeface="微软雅黑" panose="020B0503020204020204" pitchFamily="34" charset="-122"/>
              </a:rPr>
              <a:t>“Forgot Pattern Lock” if you forgot it. APP will send you a verification code to reset your pattern. </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859" y="2183720"/>
            <a:ext cx="3164996" cy="685327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594" y="2183720"/>
            <a:ext cx="3164997" cy="6853273"/>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5511" y="2183719"/>
            <a:ext cx="3164997" cy="6853273"/>
          </a:xfrm>
          <a:prstGeom prst="rect">
            <a:avLst/>
          </a:prstGeom>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注：…"/>
          <p:cNvSpPr/>
          <p:nvPr/>
        </p:nvSpPr>
        <p:spPr>
          <a:xfrm>
            <a:off x="5735854" y="8229918"/>
            <a:ext cx="5855970" cy="862965"/>
          </a:xfrm>
          <a:prstGeom prst="rect">
            <a:avLst/>
          </a:prstGeom>
          <a:ln w="12700">
            <a:miter lim="400000"/>
          </a:ln>
        </p:spPr>
        <p:txBody>
          <a:bodyPr wrap="none" lIns="50800" tIns="50800" rIns="50800" bIns="50800" anchor="ctr">
            <a:spAutoFit/>
          </a:bodyPr>
          <a:lstStyle/>
          <a:p>
            <a:pPr algn="l" defTabSz="457200">
              <a:lnSpc>
                <a:spcPct val="150000"/>
              </a:lnSpc>
              <a:defRPr sz="1100">
                <a:latin typeface="Helvetica"/>
                <a:ea typeface="Helvetica"/>
                <a:cs typeface="Helvetica"/>
                <a:sym typeface="Helvetica"/>
              </a:defRPr>
            </a:pPr>
            <a:r>
              <a:rPr sz="1100" dirty="0">
                <a:solidFill>
                  <a:schemeClr val="bg1"/>
                </a:solidFill>
                <a:latin typeface="微软雅黑" panose="020B0503020204020204" pitchFamily="34" charset="-122"/>
                <a:ea typeface="微软雅黑" panose="020B0503020204020204" pitchFamily="34" charset="-122"/>
              </a:rPr>
              <a:t>注：</a:t>
            </a:r>
          </a:p>
          <a:p>
            <a:pPr marL="166370" indent="-166370" algn="l" defTabSz="457200">
              <a:lnSpc>
                <a:spcPct val="150000"/>
              </a:lnSpc>
              <a:buClr>
                <a:srgbClr val="000000"/>
              </a:buClr>
              <a:buSzPct val="100000"/>
              <a:buAutoNum type="arabicParenR"/>
              <a:defRPr sz="1100">
                <a:latin typeface="Helvetica"/>
                <a:ea typeface="Helvetica"/>
                <a:cs typeface="Helvetica"/>
                <a:sym typeface="Helvetica"/>
              </a:defRPr>
            </a:pPr>
            <a:r>
              <a:rPr sz="1100" dirty="0" err="1">
                <a:solidFill>
                  <a:schemeClr val="bg1"/>
                </a:solidFill>
                <a:latin typeface="微软雅黑" panose="020B0503020204020204" pitchFamily="34" charset="-122"/>
                <a:ea typeface="微软雅黑" panose="020B0503020204020204" pitchFamily="34" charset="-122"/>
              </a:rPr>
              <a:t>本文配图均为</a:t>
            </a:r>
            <a:r>
              <a:rPr lang="en-US" altLang="zh-CN" dirty="0" err="1">
                <a:solidFill>
                  <a:schemeClr val="bg1"/>
                </a:solidFill>
                <a:latin typeface="微软雅黑" panose="020B0503020204020204" pitchFamily="34" charset="-122"/>
                <a:ea typeface="微软雅黑" panose="020B0503020204020204" pitchFamily="34" charset="-122"/>
                <a:sym typeface="+mn-ea"/>
              </a:rPr>
              <a:t>IOS</a:t>
            </a:r>
            <a:r>
              <a:rPr sz="1100" dirty="0" err="1">
                <a:solidFill>
                  <a:schemeClr val="bg1"/>
                </a:solidFill>
                <a:latin typeface="微软雅黑" panose="020B0503020204020204" pitchFamily="34" charset="-122"/>
                <a:ea typeface="微软雅黑" panose="020B0503020204020204" pitchFamily="34" charset="-122"/>
              </a:rPr>
              <a:t>版应用界面，</a:t>
            </a:r>
            <a:r>
              <a:rPr lang="en-US" altLang="zh-CN" dirty="0" err="1">
                <a:solidFill>
                  <a:schemeClr val="bg1"/>
                </a:solidFill>
                <a:latin typeface="微软雅黑" panose="020B0503020204020204" pitchFamily="34" charset="-122"/>
                <a:ea typeface="微软雅黑" panose="020B0503020204020204" pitchFamily="34" charset="-122"/>
                <a:sym typeface="+mn-ea"/>
              </a:rPr>
              <a:t>Android</a:t>
            </a:r>
            <a:r>
              <a:rPr lang="en-US" altLang="zh-CN" dirty="0">
                <a:solidFill>
                  <a:schemeClr val="bg1"/>
                </a:solidFill>
                <a:latin typeface="微软雅黑" panose="020B0503020204020204" pitchFamily="34" charset="-122"/>
                <a:ea typeface="微软雅黑" panose="020B0503020204020204" pitchFamily="34" charset="-122"/>
                <a:sym typeface="+mn-ea"/>
              </a:rPr>
              <a:t> </a:t>
            </a:r>
            <a:r>
              <a:rPr sz="1100" dirty="0" err="1">
                <a:solidFill>
                  <a:schemeClr val="bg1"/>
                </a:solidFill>
                <a:latin typeface="微软雅黑" panose="020B0503020204020204" pitchFamily="34" charset="-122"/>
                <a:ea typeface="微软雅黑" panose="020B0503020204020204" pitchFamily="34" charset="-122"/>
              </a:rPr>
              <a:t>版与此会有细微差异</a:t>
            </a:r>
            <a:endParaRPr sz="1100" dirty="0">
              <a:solidFill>
                <a:schemeClr val="bg1"/>
              </a:solidFill>
              <a:latin typeface="微软雅黑" panose="020B0503020204020204" pitchFamily="34" charset="-122"/>
              <a:ea typeface="微软雅黑" panose="020B0503020204020204" pitchFamily="34" charset="-122"/>
            </a:endParaRPr>
          </a:p>
          <a:p>
            <a:pPr marL="166370" indent="-166370" algn="l" defTabSz="457200">
              <a:lnSpc>
                <a:spcPct val="150000"/>
              </a:lnSpc>
              <a:buClr>
                <a:srgbClr val="000000"/>
              </a:buClr>
              <a:buSzPct val="100000"/>
              <a:buAutoNum type="arabicParenR"/>
              <a:defRPr sz="1100">
                <a:latin typeface="Helvetica"/>
                <a:ea typeface="Helvetica"/>
                <a:cs typeface="Helvetica"/>
                <a:sym typeface="Helvetica"/>
              </a:defRPr>
            </a:pPr>
            <a:r>
              <a:rPr sz="1100" dirty="0" err="1">
                <a:solidFill>
                  <a:schemeClr val="bg1"/>
                </a:solidFill>
                <a:latin typeface="微软雅黑" panose="020B0503020204020204" pitchFamily="34" charset="-122"/>
                <a:ea typeface="微软雅黑" panose="020B0503020204020204" pitchFamily="34" charset="-122"/>
              </a:rPr>
              <a:t>产品及软件在不断升级中，文本列出的数据及软件界面仅用于说明，如有变化恕不另行通知</a:t>
            </a:r>
            <a:endParaRPr sz="1100" dirty="0">
              <a:solidFill>
                <a:schemeClr val="bg1"/>
              </a:solidFill>
              <a:latin typeface="微软雅黑" panose="020B0503020204020204" pitchFamily="34" charset="-122"/>
              <a:ea typeface="微软雅黑" panose="020B0503020204020204" pitchFamily="34" charset="-122"/>
            </a:endParaRPr>
          </a:p>
        </p:txBody>
      </p:sp>
      <p:sp>
        <p:nvSpPr>
          <p:cNvPr id="278" name="Thank You"/>
          <p:cNvSpPr/>
          <p:nvPr/>
        </p:nvSpPr>
        <p:spPr>
          <a:xfrm>
            <a:off x="5091707" y="3831630"/>
            <a:ext cx="7156848" cy="1930401"/>
          </a:xfrm>
          <a:prstGeom prst="rect">
            <a:avLst/>
          </a:prstGeom>
          <a:ln w="12700">
            <a:miter lim="400000"/>
          </a:ln>
        </p:spPr>
        <p:txBody>
          <a:bodyPr wrap="none" lIns="50800" tIns="50800" rIns="50800" bIns="50800" anchor="ctr">
            <a:spAutoFit/>
          </a:bodyPr>
          <a:lstStyle>
            <a:lvl1pPr>
              <a:defRPr sz="12000">
                <a:latin typeface="Britannic Bold" panose="020B0903060703020204"/>
                <a:ea typeface="Britannic Bold" panose="020B0903060703020204"/>
                <a:cs typeface="Britannic Bold" panose="020B0903060703020204"/>
                <a:sym typeface="Britannic Bold" panose="020B0903060703020204"/>
              </a:defRPr>
            </a:lvl1pPr>
          </a:lstStyle>
          <a:p>
            <a:r>
              <a:rPr dirty="0">
                <a:solidFill>
                  <a:schemeClr val="bg1"/>
                </a:solidFill>
              </a:rPr>
              <a:t>Thank You</a:t>
            </a:r>
          </a:p>
        </p:txBody>
      </p:sp>
    </p:spTree>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默认设计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默认设计模板">
      <a:majorFont>
        <a:latin typeface="Arial"/>
        <a:ea typeface="Arial"/>
        <a:cs typeface="Arial"/>
      </a:majorFont>
      <a:minorFont>
        <a:latin typeface="Helvetica"/>
        <a:ea typeface="Helvetica"/>
        <a:cs typeface="Helvetica"/>
      </a:minorFont>
    </a:fontScheme>
    <a:fmtScheme name="默认设计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Arial" panose="020B060402020209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Arial" panose="020B060402020209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1614</TotalTime>
  <Words>8017</Words>
  <Application>Microsoft Office PowerPoint</Application>
  <PresentationFormat>自定义</PresentationFormat>
  <Paragraphs>524</Paragraphs>
  <Slides>99</Slides>
  <Notes>6</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99</vt:i4>
      </vt:variant>
    </vt:vector>
  </HeadingPairs>
  <TitlesOfParts>
    <vt:vector size="111" baseType="lpstr">
      <vt:lpstr>.萍方-简</vt:lpstr>
      <vt:lpstr>Helvetica Light</vt:lpstr>
      <vt:lpstr>Helvetica Neue</vt:lpstr>
      <vt:lpstr>Helvetica Neue UltraLight</vt:lpstr>
      <vt:lpstr>PingFang SC Regular</vt:lpstr>
      <vt:lpstr>微软雅黑</vt:lpstr>
      <vt:lpstr>微软雅黑</vt:lpstr>
      <vt:lpstr>Arial</vt:lpstr>
      <vt:lpstr>Britannic Bold</vt:lpstr>
      <vt:lpstr>Calibri</vt:lpstr>
      <vt:lpstr>Helvetica</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31444</dc:creator>
  <cp:lastModifiedBy>Administrator</cp:lastModifiedBy>
  <cp:revision>531</cp:revision>
  <dcterms:created xsi:type="dcterms:W3CDTF">2020-01-14T03:10:43Z</dcterms:created>
  <dcterms:modified xsi:type="dcterms:W3CDTF">2020-07-21T07:06:05Z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2052-1.8.2.2861</vt:lpwstr>
  </property>
</Properties>
</file>